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sldIdLst>
    <p:sldId id="256" r:id="rId2"/>
    <p:sldId id="442" r:id="rId3"/>
    <p:sldId id="460" r:id="rId4"/>
    <p:sldId id="387" r:id="rId5"/>
    <p:sldId id="447" r:id="rId6"/>
    <p:sldId id="395" r:id="rId7"/>
    <p:sldId id="396" r:id="rId8"/>
    <p:sldId id="450" r:id="rId9"/>
    <p:sldId id="451" r:id="rId10"/>
    <p:sldId id="452" r:id="rId11"/>
    <p:sldId id="352" r:id="rId12"/>
    <p:sldId id="453" r:id="rId13"/>
    <p:sldId id="360" r:id="rId14"/>
    <p:sldId id="454" r:id="rId15"/>
    <p:sldId id="362" r:id="rId16"/>
    <p:sldId id="363" r:id="rId17"/>
    <p:sldId id="364" r:id="rId18"/>
    <p:sldId id="397" r:id="rId19"/>
    <p:sldId id="398" r:id="rId20"/>
    <p:sldId id="403" r:id="rId21"/>
    <p:sldId id="455" r:id="rId22"/>
    <p:sldId id="456" r:id="rId23"/>
    <p:sldId id="457" r:id="rId24"/>
    <p:sldId id="458" r:id="rId25"/>
    <p:sldId id="459" r:id="rId26"/>
    <p:sldId id="375" r:id="rId27"/>
    <p:sldId id="273" r:id="rId28"/>
    <p:sldId id="338" r:id="rId29"/>
    <p:sldId id="340" r:id="rId30"/>
    <p:sldId id="394" r:id="rId31"/>
    <p:sldId id="361" r:id="rId32"/>
    <p:sldId id="274" r:id="rId33"/>
    <p:sldId id="275" r:id="rId34"/>
    <p:sldId id="289" r:id="rId35"/>
    <p:sldId id="285"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6"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330" autoAdjust="0"/>
    <p:restoredTop sz="69457" autoAdjust="0"/>
  </p:normalViewPr>
  <p:slideViewPr>
    <p:cSldViewPr snapToGrid="0" snapToObjects="1">
      <p:cViewPr varScale="1">
        <p:scale>
          <a:sx n="67" d="100"/>
          <a:sy n="67" d="100"/>
        </p:scale>
        <p:origin x="176" y="1016"/>
      </p:cViewPr>
      <p:guideLst>
        <p:guide orient="horz" pos="2160"/>
        <p:guide pos="3840"/>
      </p:guideLst>
    </p:cSldViewPr>
  </p:slideViewPr>
  <p:notesTextViewPr>
    <p:cViewPr>
      <p:scale>
        <a:sx n="200" d="100"/>
        <a:sy n="200"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7/22/22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b="1" dirty="0"/>
              <a:t>النصّ الكتابي: </a:t>
            </a:r>
            <a:r>
              <a:rPr lang="ar-LB" dirty="0"/>
              <a:t>لوقا ١٩: ١-١٠</a:t>
            </a:r>
          </a:p>
          <a:p>
            <a:pPr algn="r" rtl="1"/>
            <a:r>
              <a:rPr lang="ar-LB" b="1" dirty="0"/>
              <a:t>الفكرة الرئيسية: </a:t>
            </a:r>
            <a:r>
              <a:rPr lang="ar-LB" dirty="0"/>
              <a:t>أن يدرك الولد محبّة يسوع وأن يرغب بالبحث عنه، ويعترف بخطاياه ويتوب عنها مُظهرًا تغييراً في حياته.</a:t>
            </a:r>
          </a:p>
          <a:p>
            <a:pPr algn="r" rtl="1"/>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زكّا ينتظر رؤية يسوع</a:t>
            </a:r>
          </a:p>
          <a:p>
            <a:pPr algn="r"/>
            <a:r>
              <a:rPr lang="ar-LB" dirty="0"/>
              <a:t>سمع زكّا أن الرب يسوع قادمٌ إلى المدينة التي كان يعيش فيها. وكان الجميع يتحدَّث عن تعاليمه الرائعة، وعن أعماله العجيبة التي صنعها مع الناس، ممّا جعل في قلبه شوقاً كبيراً لرؤيته. كان زكّا قصير القامة جدًّا، فلم يستطع أن يرى يسوع لأنّ الجموع كانت تزدحم من حوله. فارتأى أن يتسلّق إحدى أشجار الجمّيز التي كانت على الطريق، وجلس هناك ينتظر مرور يسوع.</a:t>
            </a:r>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13412787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يسوع يدعو زكّا</a:t>
            </a:r>
          </a:p>
          <a:p>
            <a:pPr algn="r"/>
            <a:r>
              <a:rPr lang="ar-LB" dirty="0"/>
              <a:t>بعد قليل، مرّ يسوع من هناك ووقف تحت الشجرة، ونظر إلى فوق، فرأى زكّا وقال له:  “انزل يا زكّا، فإنّي أزورك اليوم إلى بيتك وأتعشّى معك”.</a:t>
            </a:r>
          </a:p>
          <a:p>
            <a:pPr algn="r"/>
            <a:r>
              <a:rPr lang="ar-LB" dirty="0"/>
              <a:t>تعجَّب زكّا إثر ذلك، ونزل مسرعًا عن الشجرة، وذهب مع يسوع إلى بيته وهو فرِحاً جداً. كما أنّ الذين كانوا هناك تعجّبوا أيضاً ممّا حدث، وقالوا: “كيف يذهب إلى بيت رجل خاطئ مثل زكا؟!”</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37826783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زكّا في حالة الندم</a:t>
            </a:r>
          </a:p>
          <a:p>
            <a:pPr algn="r"/>
            <a:r>
              <a:rPr lang="ar-LB" dirty="0"/>
              <a:t>ندم زكّا كثيراً على كلِّ أعماله. وقد أظهر ندمه وأعلن توبته ليسوع عند قوله: “سأعطي نصف أموالي للفقراء، وسأُعيد للناس ما أخذته منهم ظلمًا، كما أنّني سأرُدُّ لهم أربعة أضعاف ما أخذته.” عندئذٍ جاوبه الرب يسوع: “اليوم حصل خلاص لهذا البيت.”</a:t>
            </a:r>
          </a:p>
          <a:p>
            <a:pPr algn="r"/>
            <a:endParaRPr lang="ar-LB" dirty="0"/>
          </a:p>
          <a:p>
            <a:pPr algn="r"/>
            <a:r>
              <a:rPr lang="ar-LB" b="1" dirty="0"/>
              <a:t>النهاية</a:t>
            </a:r>
          </a:p>
          <a:p>
            <a:pPr algn="r"/>
            <a:r>
              <a:rPr lang="ar-LB" dirty="0"/>
              <a:t>كان يسوع سعيدًا بتوبة زكّا. ونظر إلى الموجودين وقال لهم: “لقد أتيتُ لكي أساعد الذين هم مثل زكّا، لأنَّ ابن الإنسان جاء ليُخلِّص الخُطاة. في الواقعَ يسوع جاء لا ليشفي المرضى والعرج والعُمي فقط، بل ليجعل القلوب الخاطئة نقيّةً وطاهرةً أيضاً.</a:t>
            </a:r>
          </a:p>
          <a:p>
            <a:pPr algn="r"/>
            <a:r>
              <a:rPr lang="ar-LB" dirty="0"/>
              <a:t>يسوع يبحث عنكَ ويُريد أن يمنحك الخلاص ويُغيّر حياتك، فهل تقبل دعوته؟ هل تدعوه لبيتك كما فعل زكّا؟ دعونا نحني رؤوسنا للصلاة. كرِّر الصلاة ورائي في حال أرادت أن تحصل على تغيير في حياتك.</a:t>
            </a:r>
          </a:p>
          <a:p>
            <a:pPr algn="r"/>
            <a:endParaRPr lang="ar-LB" dirty="0"/>
          </a:p>
          <a:p>
            <a:pPr algn="r"/>
            <a:r>
              <a:rPr lang="ar-LB" b="1" dirty="0"/>
              <a:t>“يا رب يسوع، أشكرك لأنك تُحبّني. أشكرك لأنَّك ميَّزتني وأعطيت نفسي قيمةً. أطلب منك أن تسامحني على خطيئتي وتمنحني الغفران. فأنا أعترف لك نّني خاطئ، وأريدكَ أن تصنع تغييرًا في حياتي، أثق بأنك تسمع وتستجيب. باسم يسوع. آمين.”</a:t>
            </a:r>
            <a:endParaRPr lang="en-US" b="1" dirty="0"/>
          </a:p>
        </p:txBody>
      </p:sp>
      <p:sp>
        <p:nvSpPr>
          <p:cNvPr id="4" name="Slide Number Placeholder 3"/>
          <p:cNvSpPr>
            <a:spLocks noGrp="1"/>
          </p:cNvSpPr>
          <p:nvPr>
            <p:ph type="sldNum" sz="quarter" idx="5"/>
          </p:nvPr>
        </p:nvSpPr>
        <p:spPr/>
        <p:txBody>
          <a:bodyPr/>
          <a:lstStyle/>
          <a:p>
            <a:fld id="{0A31E068-D99C-E840-A98D-6E78081BD850}" type="slidenum">
              <a:rPr lang="en-LB" smtClean="0"/>
              <a:t>31</a:t>
            </a:fld>
            <a:endParaRPr lang="en-LB"/>
          </a:p>
        </p:txBody>
      </p:sp>
    </p:spTree>
    <p:extLst>
      <p:ext uri="{BB962C8B-B14F-4D97-AF65-F5344CB8AC3E}">
        <p14:creationId xmlns:p14="http://schemas.microsoft.com/office/powerpoint/2010/main" val="2518633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dirty="0"/>
              <a:t> </a:t>
            </a:r>
            <a:r>
              <a:rPr lang="ar-LB" b="1" dirty="0"/>
              <a:t>المواد المطلوبة: </a:t>
            </a:r>
            <a:r>
              <a:rPr lang="ar-LB" dirty="0"/>
              <a:t>قميص ممزَّق قديم، قميص آخر جديد.</a:t>
            </a:r>
          </a:p>
          <a:p>
            <a:pPr marL="0" algn="r" defTabSz="914400" rtl="1" eaLnBrk="1" latinLnBrk="0" hangingPunct="1"/>
            <a:endParaRPr lang="ar-LB" dirty="0"/>
          </a:p>
          <a:p>
            <a:pPr marL="0" algn="r" defTabSz="914400" rtl="1" eaLnBrk="1" latinLnBrk="0" hangingPunct="1"/>
            <a:r>
              <a:rPr lang="ar-LB" b="1" dirty="0"/>
              <a:t>احضر القميص الممزَّق والقديم واسأل الأولاد: </a:t>
            </a:r>
            <a:r>
              <a:rPr lang="ar-LB" dirty="0"/>
              <a:t>هل يَصلُح هذا القميص للّبس بعد؟ أو لأن نبقيه في خزانتنا؟ (اسمع الإجابات). كلّا، إنَّه لا يَصلُح لا للّبس ولا للاحتفاظ به بعد الآن. لذلك يجب علينا أن نرميه ونشتري قميصًا جديدًا.</a:t>
            </a:r>
          </a:p>
          <a:p>
            <a:pPr marL="0" algn="r" defTabSz="914400" rtl="1" eaLnBrk="1" latinLnBrk="0" hangingPunct="1"/>
            <a:endParaRPr lang="ar-LB" dirty="0"/>
          </a:p>
          <a:p>
            <a:pPr marL="0" algn="r" defTabSz="914400" rtl="1" eaLnBrk="1" latinLnBrk="0" hangingPunct="1"/>
            <a:r>
              <a:rPr lang="ar-LB" b="1" dirty="0"/>
              <a:t>احضر القميص الجديد: </a:t>
            </a:r>
            <a:r>
              <a:rPr lang="ar-LB" dirty="0"/>
              <a:t>إنَّ آية الحفظ لدرسنا اليوم تتكلَّم عن الأشياء العتيقة الموجودة في حياتنا، وكيف تتحوَّل كلّها إلى أشياء جديدة.</a:t>
            </a:r>
          </a:p>
          <a:p>
            <a:pPr marL="0" algn="r" defTabSz="914400" rtl="1" eaLnBrk="1" latinLnBrk="0" hangingPunct="1"/>
            <a:endParaRPr lang="ar-LB" b="1" dirty="0"/>
          </a:p>
          <a:p>
            <a:pPr marL="0" algn="r" defTabSz="914400" rtl="1" eaLnBrk="1" latinLnBrk="0" hangingPunct="1"/>
            <a:r>
              <a:rPr lang="ar-LB" b="1" dirty="0"/>
              <a:t> اقرأ الآية من الكتاب المقدَّس</a:t>
            </a:r>
          </a:p>
          <a:p>
            <a:pPr marL="171450" indent="-171450" algn="r" defTabSz="914400" rtl="1" eaLnBrk="1" latinLnBrk="0" hangingPunct="1">
              <a:buFont typeface="Arial" panose="020B0604020202020204" pitchFamily="34" charset="0"/>
              <a:buChar char="•"/>
            </a:pPr>
            <a:r>
              <a:rPr lang="ar-LB" dirty="0"/>
              <a:t>شجّع الأولاد على إحضار كتبهم المقدّسة الخاصّة بهم.</a:t>
            </a:r>
          </a:p>
          <a:p>
            <a:pPr marL="171450" indent="-171450" algn="r" defTabSz="914400" rtl="1" eaLnBrk="1" latinLnBrk="0" hangingPunct="1">
              <a:buFont typeface="Arial" panose="020B0604020202020204" pitchFamily="34" charset="0"/>
              <a:buChar char="•"/>
            </a:pPr>
            <a:r>
              <a:rPr lang="ar-LB" dirty="0"/>
              <a:t>أطلب من أحد الأولاد ان يقرأ الآية بصوت عالٍ وأسلوب واضح.</a:t>
            </a:r>
          </a:p>
          <a:p>
            <a:pPr marL="0" algn="r" defTabSz="914400" rtl="1" eaLnBrk="1" latinLnBrk="0" hangingPunct="1"/>
            <a:endParaRPr lang="ar-LB" dirty="0"/>
          </a:p>
          <a:p>
            <a:pPr marL="0" algn="r" defTabSz="914400" rtl="1" eaLnBrk="1" latinLnBrk="0" hangingPunct="1"/>
            <a:r>
              <a:rPr lang="ar-LB" b="1" dirty="0"/>
              <a:t>شرح الآية</a:t>
            </a:r>
          </a:p>
          <a:p>
            <a:pPr marL="0" algn="r" defTabSz="914400" rtl="1" eaLnBrk="1" latinLnBrk="0" hangingPunct="1"/>
            <a:r>
              <a:rPr lang="ar-LB" b="1" u="sng" dirty="0"/>
              <a:t>الأَشيَاءُ الْعَتِيقَةُ قَدْ مَضتْ: </a:t>
            </a:r>
            <a:r>
              <a:rPr lang="ar-LB" dirty="0"/>
              <a:t>عندما نصمِّم أن نتبع يسوع، تصبح كلّ الأمور السيئة التي كنّا نفعلها في حياتنا اليوميَّة مثل الكذب والحقد، النميمة والاستهزاء بالآخرين، من الماضي. وأكثر من ذلك، فإنَّ الرب يسامحنا ولا يعود يذكرها أبدًا. </a:t>
            </a:r>
          </a:p>
          <a:p>
            <a:pPr marL="0" algn="r" defTabSz="914400" rtl="1" eaLnBrk="1" latinLnBrk="0" hangingPunct="1"/>
            <a:endParaRPr lang="ar-LB" b="1" dirty="0"/>
          </a:p>
          <a:p>
            <a:pPr marL="0" algn="r" defTabSz="914400" rtl="1" eaLnBrk="1" latinLnBrk="0" hangingPunct="1"/>
            <a:r>
              <a:rPr lang="ar-LB" b="1" u="sng" dirty="0"/>
              <a:t>هُوَذَا الْكُلُّ قَدْ صَارَ جَدِيدًا: </a:t>
            </a:r>
            <a:r>
              <a:rPr lang="ar-LB" dirty="0"/>
              <a:t>أي إن الربَّ يسوع يمنحنا حياةً جديدةً معه وبالقرب منه. وعندما نعتمد، نتعهَّد بأن نعيش حياة القداسة التي تُشبه حياة يسوع وتمجِّد اسمه.</a:t>
            </a:r>
          </a:p>
          <a:p>
            <a:pPr marL="0" algn="r" defTabSz="914400" rtl="1" eaLnBrk="1" latinLnBrk="0" hangingPunct="1"/>
            <a:endParaRPr lang="ar-LB" dirty="0"/>
          </a:p>
          <a:p>
            <a:pPr marL="0" algn="r" defTabSz="914400" rtl="1" eaLnBrk="1" latinLnBrk="0" hangingPunct="1"/>
            <a:r>
              <a:rPr lang="ar-LB" b="1" dirty="0"/>
              <a:t>كرِّر الآية عدَّة مرّات مع الأولاد.</a:t>
            </a:r>
            <a:endParaRPr lang="en-LB" b="1" dirty="0"/>
          </a:p>
        </p:txBody>
      </p:sp>
      <p:sp>
        <p:nvSpPr>
          <p:cNvPr id="4" name="Slide Number Placeholder 3"/>
          <p:cNvSpPr>
            <a:spLocks noGrp="1"/>
          </p:cNvSpPr>
          <p:nvPr>
            <p:ph type="sldNum" sz="quarter" idx="5"/>
          </p:nvPr>
        </p:nvSpPr>
        <p:spPr/>
        <p:txBody>
          <a:bodyPr/>
          <a:lstStyle/>
          <a:p>
            <a:fld id="{0A31E068-D99C-E840-A98D-6E78081BD850}" type="slidenum">
              <a:rPr lang="en-LB" smtClean="0"/>
              <a:t>32</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بالونات (عدد ٢٠) – حبل - لاصق – كيس سكاكر.</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اشرح وطبّق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اكتب كلّ كلمة من كلمات الآية على ورقة صغيرة.(نسختين).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ألصق كلّ كلمة من كلمات الآية على حبَّة من حبّات السكاكر.</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ضع كل حبات السكاكر في البالونات وقُم بنفخها.</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إقسم البالونات إلى قسمين على أن يكون لكلّ فريق كلمات الآية.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علِّق البالونات على حبل وألصقهم على السقف.</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إقسم الأولاد إلى فريقين.</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على كلّ فريق أن يفقع البالونات واستخراج حبَّات السكاكر التي تحتوي على كلمات الآية.</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الفريق الذي يجمع كلمات الآية أوَّلاً ويقولها بصوت واضح ومسموع، يكون الفريق الفائز.</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ضع الموسيقى لحماس الأولاد.</a:t>
            </a:r>
          </a:p>
        </p:txBody>
      </p:sp>
      <p:sp>
        <p:nvSpPr>
          <p:cNvPr id="4" name="Slide Number Placeholder 3"/>
          <p:cNvSpPr>
            <a:spLocks noGrp="1"/>
          </p:cNvSpPr>
          <p:nvPr>
            <p:ph type="sldNum" sz="quarter" idx="5"/>
          </p:nvPr>
        </p:nvSpPr>
        <p:spPr/>
        <p:txBody>
          <a:bodyPr/>
          <a:lstStyle/>
          <a:p>
            <a:fld id="{0A31E068-D99C-E840-A98D-6E78081BD850}" type="slidenum">
              <a:rPr lang="en-LB" smtClean="0"/>
              <a:t>33</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dirty="0"/>
              <a:t> </a:t>
            </a:r>
            <a:r>
              <a:rPr lang="ar-LB" b="1" dirty="0"/>
              <a:t>المواد المطلوبة: </a:t>
            </a:r>
            <a:r>
              <a:rPr lang="ar-LB" dirty="0"/>
              <a:t>كرتون بنّي، أوراق، تلوين، شريط لاصق.</a:t>
            </a:r>
          </a:p>
          <a:p>
            <a:pPr marL="0" algn="r" defTabSz="914400" rtl="1" eaLnBrk="1" latinLnBrk="0" hangingPunct="1"/>
            <a:endParaRPr lang="ar-LB" dirty="0"/>
          </a:p>
          <a:p>
            <a:pPr marL="171450" indent="-171450" algn="r" defTabSz="914400" rtl="1" eaLnBrk="1" latinLnBrk="0" hangingPunct="1">
              <a:buFont typeface="Arial" panose="020B0604020202020204" pitchFamily="34" charset="0"/>
              <a:buChar char="•"/>
            </a:pPr>
            <a:r>
              <a:rPr lang="ar-LB" dirty="0"/>
              <a:t>قم بقطع الكرتونة على شكل مربَّع، وبقطع اثنتين أخريَين على شكلٍ مستطيل، ولكن رفيع وطويل (كما في الصورة رقم ١).</a:t>
            </a:r>
          </a:p>
          <a:p>
            <a:pPr marL="171450" indent="-171450" algn="r" defTabSz="914400" rtl="1" eaLnBrk="1" latinLnBrk="0" hangingPunct="1">
              <a:buFont typeface="Arial" panose="020B0604020202020204" pitchFamily="34" charset="0"/>
              <a:buChar char="•"/>
            </a:pPr>
            <a:r>
              <a:rPr lang="ar-LB" dirty="0"/>
              <a:t>إقطع الأوراق البيضاء على شكل أوراق شجر، وحدِّد طرفها باللون الأخضر. </a:t>
            </a:r>
          </a:p>
          <a:p>
            <a:pPr marL="171450" indent="-171450" algn="r" defTabSz="914400" rtl="1" eaLnBrk="1" latinLnBrk="0" hangingPunct="1">
              <a:buFont typeface="Arial" panose="020B0604020202020204" pitchFamily="34" charset="0"/>
              <a:buChar char="•"/>
            </a:pPr>
            <a:r>
              <a:rPr lang="ar-LB" dirty="0"/>
              <a:t>إثنِ الكرتونة على شكل أسطوانة وقم بلصقها (كما في الصورة رقم ٢).</a:t>
            </a:r>
          </a:p>
          <a:p>
            <a:pPr marL="171450" indent="-171450" algn="r" defTabSz="914400" rtl="1" eaLnBrk="1" latinLnBrk="0" hangingPunct="1">
              <a:buFont typeface="Arial" panose="020B0604020202020204" pitchFamily="34" charset="0"/>
              <a:buChar char="•"/>
            </a:pPr>
            <a:r>
              <a:rPr lang="ar-LB" dirty="0"/>
              <a:t>إثنِ طرف الكرتونتين المستطيلتين، وقم بتعليقهما على الأسطوانة (كما في الصورة رقم ٣).</a:t>
            </a:r>
          </a:p>
          <a:p>
            <a:pPr marL="171450" indent="-171450" algn="r" defTabSz="914400" rtl="1" eaLnBrk="1" latinLnBrk="0" hangingPunct="1">
              <a:buFont typeface="Arial" panose="020B0604020202020204" pitchFamily="34" charset="0"/>
              <a:buChar char="•"/>
            </a:pPr>
            <a:r>
              <a:rPr lang="ar-LB" dirty="0"/>
              <a:t>أطلب من الأولاد تلوين أوراق الشجرة كما يريدون.</a:t>
            </a:r>
          </a:p>
          <a:p>
            <a:pPr marL="171450" indent="-171450" algn="r" defTabSz="914400" rtl="1" eaLnBrk="1" latinLnBrk="0" hangingPunct="1">
              <a:buFont typeface="Arial" panose="020B0604020202020204" pitchFamily="34" charset="0"/>
              <a:buChar char="•"/>
            </a:pPr>
            <a:r>
              <a:rPr lang="ar-LB" dirty="0"/>
              <a:t>ألصق أوراق الشجر على الشجرة (كما في الصورة رقم ٤).</a:t>
            </a:r>
          </a:p>
          <a:p>
            <a:pPr marL="171450" indent="-171450" algn="r" defTabSz="914400" rtl="1" eaLnBrk="1" latinLnBrk="0" hangingPunct="1">
              <a:buFont typeface="Arial" panose="020B0604020202020204" pitchFamily="34" charset="0"/>
              <a:buChar char="•"/>
            </a:pPr>
            <a:r>
              <a:rPr lang="ar-LB" dirty="0"/>
              <a:t>إقطع شكل رجل من الأوراق البيضاء “زكّا” (كما في الصورة رقم ٥).</a:t>
            </a:r>
          </a:p>
          <a:p>
            <a:pPr marL="171450" indent="-171450" algn="r" defTabSz="914400" rtl="1" eaLnBrk="1" latinLnBrk="0" hangingPunct="1">
              <a:buFont typeface="Arial" panose="020B0604020202020204" pitchFamily="34" charset="0"/>
              <a:buChar char="•"/>
            </a:pPr>
            <a:r>
              <a:rPr lang="ar-LB" dirty="0"/>
              <a:t>ألصق شكل الرجل زكّا على الشجرة (كما في الصورة رقم ٦).</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34</a:t>
            </a:fld>
            <a:endParaRPr lang="en-LB"/>
          </a:p>
        </p:txBody>
      </p:sp>
    </p:spTree>
    <p:extLst>
      <p:ext uri="{BB962C8B-B14F-4D97-AF65-F5344CB8AC3E}">
        <p14:creationId xmlns:p14="http://schemas.microsoft.com/office/powerpoint/2010/main" val="2154685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أهلاً وسهلاً بكم أصدقائي. إنّني أشكر الربّ يسوع على رؤيتكم مرّة جديدة. من يرغب بتذكرينا بما تعلّمناه الأسبوع الماضي؟</a:t>
            </a:r>
          </a:p>
          <a:p>
            <a:pPr algn="r" rtl="1"/>
            <a:r>
              <a:rPr lang="ar-LB" sz="1200" dirty="0"/>
              <a:t>(اسمع الإجابات، وساعدهُم في تذكُّر الأفكار الرئيسيَّة). قصتنا اليوم تتناول رجل قصير القامة وغير محبوب من النآاس، من يكون يا تُرى؟ سنتعرَّف عليه خلال برنامجنا المُمتع والمُميَّز. جاهزون!! دعونا نبدأ بالصلاة ونشكر الرب على الأسبوع الذي مضى، ونطلب منه أن يباركنا. </a:t>
            </a:r>
          </a:p>
          <a:p>
            <a:pPr algn="r" rtl="1"/>
            <a:endParaRPr lang="ar-LB" sz="1200" dirty="0"/>
          </a:p>
          <a:p>
            <a:pPr algn="r" rtl="1"/>
            <a:r>
              <a:rPr lang="ar-LB" sz="1200" b="1" dirty="0"/>
              <a:t>(اختر ولدًا ليُصلّي، وشجِّعهم على الصلاة).</a:t>
            </a:r>
            <a:endParaRPr lang="en-LB" sz="1200" b="1"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 ١ -</a:t>
            </a:r>
          </a:p>
          <a:p>
            <a:pPr algn="ctr"/>
            <a:r>
              <a:rPr lang="ar-LB" dirty="0"/>
              <a:t>دعوا الأولاد يأتون إليَّ عندي لهم بركات</a:t>
            </a:r>
          </a:p>
          <a:p>
            <a:pPr algn="ctr"/>
            <a:r>
              <a:rPr lang="ar-LB" dirty="0"/>
              <a:t>لأن لمثل هؤلاء ملكوت السموات</a:t>
            </a:r>
          </a:p>
          <a:p>
            <a:pPr algn="ctr"/>
            <a:endParaRPr lang="ar-LB" dirty="0"/>
          </a:p>
          <a:p>
            <a:pPr algn="ctr"/>
            <a:r>
              <a:rPr lang="ar-LB" dirty="0"/>
              <a:t>- القرار -</a:t>
            </a:r>
          </a:p>
          <a:p>
            <a:pPr algn="ctr"/>
            <a:r>
              <a:rPr lang="ar-LB" dirty="0"/>
              <a:t> ربُّ المجد قال ربُّ المجد قال قال إيه؟</a:t>
            </a:r>
          </a:p>
          <a:p>
            <a:pPr algn="ctr"/>
            <a:r>
              <a:rPr lang="ar-LB" dirty="0"/>
              <a:t>ي س و ع بيحب الأولاد</a:t>
            </a:r>
          </a:p>
          <a:p>
            <a:pPr algn="ctr"/>
            <a:r>
              <a:rPr lang="ar-LB" dirty="0"/>
              <a:t>- ٢ -</a:t>
            </a:r>
          </a:p>
          <a:p>
            <a:pPr algn="ctr"/>
            <a:r>
              <a:rPr lang="ar-LB" dirty="0"/>
              <a:t> وإحنا كمان بنحبه لأنه فدانا على الصليب</a:t>
            </a:r>
          </a:p>
          <a:p>
            <a:pPr algn="ctr"/>
            <a:r>
              <a:rPr lang="ar-LB" dirty="0"/>
              <a:t>وسفك دمه الطاهر عنا وهو أغلى حبيب</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10729076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 ١ -</a:t>
            </a:r>
          </a:p>
          <a:p>
            <a:pPr algn="ctr"/>
            <a:r>
              <a:rPr lang="ar-LB" dirty="0"/>
              <a:t>لو ساكن بخيمة أو ساكن بقصر</a:t>
            </a:r>
          </a:p>
          <a:p>
            <a:pPr algn="ctr"/>
            <a:r>
              <a:rPr lang="ar-LB" dirty="0"/>
              <a:t>راكب سيارة فخمة أو أيّ باص للنقل</a:t>
            </a:r>
          </a:p>
          <a:p>
            <a:pPr algn="ctr"/>
            <a:r>
              <a:rPr lang="ar-LB" dirty="0"/>
              <a:t>لو بلعب بالنادي أو بالحارة مع أصحابي</a:t>
            </a:r>
          </a:p>
          <a:p>
            <a:pPr algn="ctr"/>
            <a:r>
              <a:rPr lang="ar-LB" dirty="0"/>
              <a:t>كلّنا عنده واحد ما حدا أحسن من التاني</a:t>
            </a:r>
          </a:p>
          <a:p>
            <a:pPr algn="ctr"/>
            <a:endParaRPr lang="ar-LB" dirty="0"/>
          </a:p>
          <a:p>
            <a:pPr algn="ctr"/>
            <a:r>
              <a:rPr lang="ar-LB" dirty="0"/>
              <a:t>- القرار -</a:t>
            </a:r>
          </a:p>
          <a:p>
            <a:pPr algn="ctr"/>
            <a:r>
              <a:rPr lang="ar-LB" dirty="0"/>
              <a:t>قيمتي مش بشكلي قيمتي مش بلبسي</a:t>
            </a:r>
          </a:p>
          <a:p>
            <a:pPr algn="ctr"/>
            <a:r>
              <a:rPr lang="ar-LB" dirty="0"/>
              <a:t>قيمتي مش بأهلي ولا بغناي أو فقري</a:t>
            </a:r>
          </a:p>
          <a:p>
            <a:pPr algn="ctr"/>
            <a:r>
              <a:rPr lang="ar-LB" dirty="0"/>
              <a:t>قيمتي بإلهي اللي مات بدالي</a:t>
            </a:r>
          </a:p>
          <a:p>
            <a:pPr algn="ctr"/>
            <a:r>
              <a:rPr lang="ar-LB" dirty="0"/>
              <a:t>غيَّرلي كلّ أحوالي وخلّاني ابن ليه</a:t>
            </a:r>
          </a:p>
          <a:p>
            <a:pPr algn="ctr"/>
            <a:endParaRPr lang="ar-LB" dirty="0"/>
          </a:p>
          <a:p>
            <a:pPr algn="ctr"/>
            <a:r>
              <a:rPr lang="ar-LB" dirty="0"/>
              <a:t>أنا مقبول بعيونه ومحبوب كتير كتير</a:t>
            </a:r>
          </a:p>
          <a:p>
            <a:pPr algn="ctr"/>
            <a:r>
              <a:rPr lang="ar-LB" dirty="0"/>
              <a:t>ومهما كانت ظروفي رح ابقى واثق فيه</a:t>
            </a:r>
          </a:p>
          <a:p>
            <a:pPr algn="ctr"/>
            <a:r>
              <a:rPr lang="ar-LB" dirty="0"/>
              <a:t>(من يوم ما سكن قلبي غيَّرلي كلّ فكري</a:t>
            </a:r>
          </a:p>
          <a:p>
            <a:pPr algn="ctr"/>
            <a:r>
              <a:rPr lang="ar-LB" dirty="0"/>
              <a:t>ابن الملك سمَّاني برنس يعني أمير)٢</a:t>
            </a:r>
          </a:p>
          <a:p>
            <a:pPr algn="ctr"/>
            <a:endParaRPr lang="ar-LB" dirty="0"/>
          </a:p>
          <a:p>
            <a:pPr algn="ctr"/>
            <a:r>
              <a:rPr lang="ar-LB" dirty="0"/>
              <a:t>- ٢ -</a:t>
            </a:r>
          </a:p>
          <a:p>
            <a:pPr algn="ctr"/>
            <a:r>
              <a:rPr lang="ar-LB" dirty="0"/>
              <a:t>لو مهما كان لوني أبيض أو أسمر</a:t>
            </a:r>
          </a:p>
          <a:p>
            <a:pPr algn="ctr"/>
            <a:r>
              <a:rPr lang="ar-LB" dirty="0"/>
              <a:t>شعري أسود ومجَعَّد أو سابل وأشقَر</a:t>
            </a:r>
          </a:p>
          <a:p>
            <a:pPr algn="ctr"/>
            <a:r>
              <a:rPr lang="ar-LB" dirty="0"/>
              <a:t>شكل وجهي عادي أو متل القمر</a:t>
            </a:r>
          </a:p>
          <a:p>
            <a:pPr algn="ctr"/>
            <a:r>
              <a:rPr lang="ar-LB" dirty="0"/>
              <a:t>عيوني سود أو بني أزرق أو أخضر</a:t>
            </a:r>
          </a:p>
          <a:p>
            <a:pPr algn="ctr"/>
            <a:endParaRPr lang="ar-LB" dirty="0"/>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8</a:t>
            </a:fld>
            <a:endParaRPr lang="en-LB"/>
          </a:p>
        </p:txBody>
      </p:sp>
    </p:spTree>
    <p:extLst>
      <p:ext uri="{BB962C8B-B14F-4D97-AF65-F5344CB8AC3E}">
        <p14:creationId xmlns:p14="http://schemas.microsoft.com/office/powerpoint/2010/main" val="1937875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صمّمت أني أتبع يسوعي</a:t>
            </a:r>
          </a:p>
          <a:p>
            <a:pPr algn="ctr"/>
            <a:r>
              <a:rPr lang="ar-LB" dirty="0"/>
              <a:t>صمّمت أني أتبع يسوعي</a:t>
            </a:r>
          </a:p>
          <a:p>
            <a:pPr algn="ctr"/>
            <a:r>
              <a:rPr lang="ar-LB" dirty="0"/>
              <a:t>صمّمت أني أتبع يسوعي</a:t>
            </a:r>
          </a:p>
          <a:p>
            <a:pPr algn="ctr"/>
            <a:r>
              <a:rPr lang="ar-LB" dirty="0"/>
              <a:t>أتبع يسوع بلا رجوع  </a:t>
            </a:r>
          </a:p>
          <a:p>
            <a:pPr algn="ctr"/>
            <a:r>
              <a:rPr lang="ar-LB" dirty="0"/>
              <a:t>العالم خلفي يسوع أمامي</a:t>
            </a:r>
          </a:p>
          <a:p>
            <a:pPr algn="ctr"/>
            <a:r>
              <a:rPr lang="ar-LB" dirty="0"/>
              <a:t>العالم خلفي يسوع أمامي</a:t>
            </a:r>
          </a:p>
          <a:p>
            <a:pPr algn="ctr"/>
            <a:r>
              <a:rPr lang="ar-LB" dirty="0"/>
              <a:t>العالم خلفي يسوع أمامي</a:t>
            </a:r>
          </a:p>
          <a:p>
            <a:pPr algn="ctr"/>
            <a:r>
              <a:rPr lang="ar-LB" dirty="0"/>
              <a:t>أتبع يسوع بلا رجوع</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18</a:t>
            </a:fld>
            <a:endParaRPr lang="en-LB"/>
          </a:p>
        </p:txBody>
      </p:sp>
    </p:spTree>
    <p:extLst>
      <p:ext uri="{BB962C8B-B14F-4D97-AF65-F5344CB8AC3E}">
        <p14:creationId xmlns:p14="http://schemas.microsoft.com/office/powerpoint/2010/main" val="1314677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ctr" defTabSz="914400" rtl="1" eaLnBrk="1" latinLnBrk="0" hangingPunct="1"/>
            <a:r>
              <a:rPr lang="ar-LB" dirty="0"/>
              <a:t>- ١ -</a:t>
            </a:r>
          </a:p>
          <a:p>
            <a:pPr marL="0" algn="ctr" defTabSz="914400" rtl="1" eaLnBrk="1" latinLnBrk="0" hangingPunct="1"/>
            <a:r>
              <a:rPr lang="ar-LB" dirty="0"/>
              <a:t>(زكّا كان رِجّال قصير</a:t>
            </a:r>
          </a:p>
          <a:p>
            <a:pPr marL="0" algn="ctr" defTabSz="914400" rtl="1" eaLnBrk="1" latinLnBrk="0" hangingPunct="1"/>
            <a:r>
              <a:rPr lang="ar-LB" dirty="0"/>
              <a:t>كان حرامي كتير كتير</a:t>
            </a:r>
          </a:p>
          <a:p>
            <a:pPr marL="0" algn="ctr" defTabSz="914400" rtl="1" eaLnBrk="1" latinLnBrk="0" hangingPunct="1"/>
            <a:r>
              <a:rPr lang="ar-LB" dirty="0"/>
              <a:t>آمَن مرّة مع يسوع</a:t>
            </a:r>
          </a:p>
          <a:p>
            <a:pPr marL="0" algn="ctr" defTabSz="914400" rtl="1" eaLnBrk="1" latinLnBrk="0" hangingPunct="1"/>
            <a:r>
              <a:rPr lang="ar-LB" dirty="0"/>
              <a:t>بوقتا صار التغيير)٢</a:t>
            </a:r>
          </a:p>
          <a:p>
            <a:pPr marL="0" algn="ctr" defTabSz="914400" rtl="1" eaLnBrk="1" latinLnBrk="0" hangingPunct="1"/>
            <a:endParaRPr lang="ar-LB" dirty="0"/>
          </a:p>
          <a:p>
            <a:pPr marL="0" algn="ctr" defTabSz="914400" rtl="1" eaLnBrk="1" latinLnBrk="0" hangingPunct="1"/>
            <a:r>
              <a:rPr lang="ar-LB" dirty="0"/>
              <a:t>- القرار-</a:t>
            </a:r>
          </a:p>
          <a:p>
            <a:pPr marL="0" algn="ctr" defTabSz="914400" rtl="1" eaLnBrk="1" latinLnBrk="0" hangingPunct="1"/>
            <a:r>
              <a:rPr lang="ar-LB" dirty="0"/>
              <a:t> (كبار صغار وكل إنسان</a:t>
            </a:r>
          </a:p>
          <a:p>
            <a:pPr marL="0" algn="ctr" defTabSz="914400" rtl="1" eaLnBrk="1" latinLnBrk="0" hangingPunct="1"/>
            <a:r>
              <a:rPr lang="ar-LB" dirty="0"/>
              <a:t>يا كل العالم وين ما كان</a:t>
            </a:r>
          </a:p>
          <a:p>
            <a:pPr marL="0" algn="ctr" defTabSz="914400" rtl="1" eaLnBrk="1" latinLnBrk="0" hangingPunct="1"/>
            <a:r>
              <a:rPr lang="ar-LB" dirty="0"/>
              <a:t>قولوا يسوع يسوع يسوع هو الله)٢</a:t>
            </a:r>
          </a:p>
          <a:p>
            <a:pPr marL="0" algn="ctr" defTabSz="914400" rtl="1" eaLnBrk="1" latinLnBrk="0" hangingPunct="1"/>
            <a:endParaRPr lang="ar-LB" dirty="0"/>
          </a:p>
          <a:p>
            <a:pPr marL="0" algn="ctr" defTabSz="914400" rtl="1" eaLnBrk="1" latinLnBrk="0" hangingPunct="1"/>
            <a:r>
              <a:rPr lang="ar-LB" dirty="0"/>
              <a:t>- ٢ -</a:t>
            </a:r>
          </a:p>
          <a:p>
            <a:pPr marL="0" algn="ctr" defTabSz="914400" rtl="1" eaLnBrk="1" latinLnBrk="0" hangingPunct="1"/>
            <a:r>
              <a:rPr lang="ar-LB" dirty="0"/>
              <a:t>(يلّا كلنا نزقف ونقول</a:t>
            </a:r>
          </a:p>
          <a:p>
            <a:pPr marL="0" algn="ctr" defTabSz="914400" rtl="1" eaLnBrk="1" latinLnBrk="0" hangingPunct="1"/>
            <a:r>
              <a:rPr lang="ar-LB" dirty="0"/>
              <a:t>يلّا كلنا نشكر على طول</a:t>
            </a:r>
          </a:p>
          <a:p>
            <a:pPr marL="0" algn="ctr" defTabSz="914400" rtl="1" eaLnBrk="1" latinLnBrk="0" hangingPunct="1"/>
            <a:r>
              <a:rPr lang="ar-LB" dirty="0"/>
              <a:t>الله بغيّر كل الناس</a:t>
            </a:r>
          </a:p>
          <a:p>
            <a:pPr marL="0" algn="ctr" defTabSz="914400" rtl="1" eaLnBrk="1" latinLnBrk="0" hangingPunct="1"/>
            <a:r>
              <a:rPr lang="ar-LB" dirty="0"/>
              <a:t>بس طلوب منّو هلق قول)٢</a:t>
            </a:r>
          </a:p>
          <a:p>
            <a:pPr marL="0" algn="ct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21</a:t>
            </a:fld>
            <a:endParaRPr lang="en-LB"/>
          </a:p>
        </p:txBody>
      </p:sp>
    </p:spTree>
    <p:extLst>
      <p:ext uri="{BB962C8B-B14F-4D97-AF65-F5344CB8AC3E}">
        <p14:creationId xmlns:p14="http://schemas.microsoft.com/office/powerpoint/2010/main" val="428221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 المواد المطلوبة:  </a:t>
            </a:r>
            <a:r>
              <a:rPr lang="ar-LB" dirty="0"/>
              <a:t>أكياس حلوى، شريط لاصق.</a:t>
            </a:r>
          </a:p>
          <a:p>
            <a:pPr marL="0" algn="r" defTabSz="914400" rtl="1" eaLnBrk="1" latinLnBrk="0" hangingPunct="1"/>
            <a:endParaRPr lang="ar-LB" dirty="0"/>
          </a:p>
          <a:p>
            <a:pPr marL="0" algn="r" defTabSz="914400" rtl="1" eaLnBrk="1" latinLnBrk="0" hangingPunct="1"/>
            <a:r>
              <a:rPr lang="ar-LB" dirty="0"/>
              <a:t>اشرح وطبّق</a:t>
            </a:r>
          </a:p>
          <a:p>
            <a:pPr marL="171450" indent="-171450" algn="r" defTabSz="914400" rtl="1" eaLnBrk="1" latinLnBrk="0" hangingPunct="1">
              <a:buFont typeface="Arial" panose="020B0604020202020204" pitchFamily="34" charset="0"/>
              <a:buChar char="•"/>
            </a:pPr>
            <a:r>
              <a:rPr lang="ar-LB" dirty="0"/>
              <a:t>قُم بتعليق أكياس من الحلوى على الحائط في أماكن مختلفة من الصف، على ارتفاع يصعُب على الأولاد الوصول إليها.</a:t>
            </a:r>
          </a:p>
          <a:p>
            <a:pPr marL="171450" indent="-171450" algn="r" defTabSz="914400" rtl="1" eaLnBrk="1" latinLnBrk="0" hangingPunct="1">
              <a:buFont typeface="Arial" panose="020B0604020202020204" pitchFamily="34" charset="0"/>
              <a:buChar char="•"/>
            </a:pPr>
            <a:r>
              <a:rPr lang="ar-LB" dirty="0"/>
              <a:t>قسِّم الأولاد إلى عدّة فرق (بحسب عددهم).</a:t>
            </a:r>
          </a:p>
          <a:p>
            <a:pPr marL="171450" indent="-171450" algn="r" defTabSz="914400" rtl="1" eaLnBrk="1" latinLnBrk="0" hangingPunct="1">
              <a:buFont typeface="Arial" panose="020B0604020202020204" pitchFamily="34" charset="0"/>
              <a:buChar char="•"/>
            </a:pPr>
            <a:r>
              <a:rPr lang="ar-LB" dirty="0"/>
              <a:t>اطلب من كلّ فريق محاولة الوصول إلى أكياس الحلوى دون الاستعانة بأيّة وسيلة.</a:t>
            </a:r>
          </a:p>
          <a:p>
            <a:pPr marL="171450" indent="-171450" algn="r" defTabSz="914400" rtl="1" eaLnBrk="1" latinLnBrk="0" hangingPunct="1">
              <a:buFont typeface="Arial" panose="020B0604020202020204" pitchFamily="34" charset="0"/>
              <a:buChar char="•"/>
            </a:pPr>
            <a:r>
              <a:rPr lang="ar-LB" dirty="0"/>
              <a:t>الفريق الذي يتناول كيس الحلوى يفوز.</a:t>
            </a:r>
          </a:p>
          <a:p>
            <a:pPr marL="0" algn="r" defTabSz="914400" rtl="1" eaLnBrk="1" latinLnBrk="0" hangingPunct="1"/>
            <a:endParaRPr lang="ar-LB" dirty="0"/>
          </a:p>
          <a:p>
            <a:pPr marL="0" algn="r" defTabSz="914400" rtl="1" eaLnBrk="1" latinLnBrk="0" hangingPunct="1"/>
            <a:r>
              <a:rPr lang="ar-LB" dirty="0"/>
              <a:t>نُحاول جاهداً الاتِّكال على نفوسنا دون الاتِّكال على الله أو طلب المُساعدة من أحد. لقد بذلتم الكثير من الجهد للحصول على أكياس الحلوى، ولكن لو طلبم منّي أن أُساعدكم، لكنتم حصلتم عليه بسهولة.</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26</a:t>
            </a:fld>
            <a:endParaRPr lang="en-LB"/>
          </a:p>
        </p:txBody>
      </p:sp>
    </p:spTree>
    <p:extLst>
      <p:ext uri="{BB962C8B-B14F-4D97-AF65-F5344CB8AC3E}">
        <p14:creationId xmlns:p14="http://schemas.microsoft.com/office/powerpoint/2010/main" val="14994336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dirty="0"/>
              <a:t>النصّ الكتابي: لوقا ١٩: ١-١٠</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المقدمة</a:t>
            </a:r>
          </a:p>
          <a:p>
            <a:pPr algn="r"/>
            <a:r>
              <a:rPr lang="ar-LB" dirty="0"/>
              <a:t>كان يسوع يسيرُ مع تلاميذه نحو أورشليم للإحتفال بعيد الفصح. وعند وصولهم إلى مدينة أريحا، انضَّم إليهم الكثير من النّاس. هناك رجل اسمه زكّا وكان عشارًا. والعشّار هو الذي يجبي الضرائب من الناس. وقد كان زكّا ظالمًا وسارقًا، يشتكي على الناس. فقد اعتاد أن يجمع منهم مالاً أكثر ممّا هو مطلوب وليأخذه لنفسه. وهكذا أصبح غنيًّا جدًّا. ولذا زكّا لم يحظى بحبّ الناس له ولم يكن له أصدقاء.</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2849456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7/22/22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7/22/22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390F339-543A-B5FB-4E5A-2E0B1EAC9460}"/>
              </a:ext>
            </a:extLst>
          </p:cNvPr>
          <p:cNvSpPr/>
          <p:nvPr/>
        </p:nvSpPr>
        <p:spPr>
          <a:xfrm>
            <a:off x="1908823" y="2807919"/>
            <a:ext cx="3167854"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٢٧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9F337BF7-108A-C846-36C3-379AB87AA8E3}"/>
              </a:ext>
            </a:extLst>
          </p:cNvPr>
          <p:cNvSpPr/>
          <p:nvPr/>
        </p:nvSpPr>
        <p:spPr>
          <a:xfrm>
            <a:off x="905155" y="3915915"/>
            <a:ext cx="5190845"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زكّا العشّار</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326E56AC-7FE1-AE37-F40F-72784BF93BAE}"/>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50183249-27E9-A350-1EEB-8CEF0121C8ED}"/>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9C3B7D0D-3AF9-114A-C508-BCE225635C55}"/>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B0E8CCF-726F-0CAA-0024-0FEF732447FC}"/>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9629410-B26B-0B31-DA1A-D755BDF914FC}"/>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CBB81D0-B553-38AF-EFA1-64CEA80F4E23}"/>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B571A64-16CB-2EEC-2272-5D5C8EE5DFF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20505" y="850087"/>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قيمتي مش بشكلي قيمتي مش بلبسي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قيمتي مش في بأهلي ولا بغناي او فقري</a:t>
            </a:r>
          </a:p>
          <a:p>
            <a:pPr algn="ctr" rtl="1">
              <a:lnSpc>
                <a:spcPct val="150000"/>
              </a:lnSpc>
            </a:pPr>
            <a:r>
              <a:rPr lang="ar-LB" sz="5400" b="1" i="0" dirty="0">
                <a:solidFill>
                  <a:srgbClr val="273582"/>
                </a:solidFill>
                <a:effectLst/>
                <a:latin typeface="Tahoma" panose="020B0604030504040204" pitchFamily="34" charset="0"/>
              </a:rPr>
              <a:t>قمتي بالهي اللي مات بدالي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غيرلي كل احوالي وخلاني ابن ليه</a:t>
            </a:r>
          </a:p>
        </p:txBody>
      </p:sp>
    </p:spTree>
    <p:extLst>
      <p:ext uri="{BB962C8B-B14F-4D97-AF65-F5344CB8AC3E}">
        <p14:creationId xmlns:p14="http://schemas.microsoft.com/office/powerpoint/2010/main" val="39692861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73937" y="704172"/>
            <a:ext cx="9844125"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انا مقبول بعيونه ومحبوب كتير كتير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ومهما كانت ظروفي رح ابقى واثق فيه</a:t>
            </a:r>
          </a:p>
          <a:p>
            <a:pPr algn="ctr" rtl="1">
              <a:lnSpc>
                <a:spcPct val="150000"/>
              </a:lnSpc>
            </a:pPr>
            <a:r>
              <a:rPr lang="ar-LB" sz="5400" b="1" i="0" dirty="0">
                <a:solidFill>
                  <a:srgbClr val="273582"/>
                </a:solidFill>
                <a:effectLst/>
                <a:latin typeface="Tahoma" panose="020B0604030504040204" pitchFamily="34" charset="0"/>
              </a:rPr>
              <a:t>(من يوم ما سكن قلبي غيرلي كل فكري</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ابن الملك سماني برنس يعني امير)٢ </a:t>
            </a:r>
          </a:p>
        </p:txBody>
      </p:sp>
    </p:spTree>
    <p:extLst>
      <p:ext uri="{BB962C8B-B14F-4D97-AF65-F5344CB8AC3E}">
        <p14:creationId xmlns:p14="http://schemas.microsoft.com/office/powerpoint/2010/main" val="33449348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11970" y="769517"/>
            <a:ext cx="9844125"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لو مهما كان لوني ابيض او اسمر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شعري اسود ومجعد او سابل واشقر</a:t>
            </a:r>
          </a:p>
          <a:p>
            <a:pPr algn="ctr" rtl="1">
              <a:lnSpc>
                <a:spcPct val="150000"/>
              </a:lnSpc>
            </a:pPr>
            <a:r>
              <a:rPr lang="ar-LB" sz="5400" b="1" i="0" dirty="0">
                <a:solidFill>
                  <a:srgbClr val="273582"/>
                </a:solidFill>
                <a:effectLst/>
                <a:latin typeface="Tahoma" panose="020B0604030504040204" pitchFamily="34" charset="0"/>
              </a:rPr>
              <a:t>شكل وجهي عادي او متل القمر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عيوني سود او بني ازرق او اخضر</a:t>
            </a:r>
          </a:p>
        </p:txBody>
      </p:sp>
    </p:spTree>
    <p:extLst>
      <p:ext uri="{BB962C8B-B14F-4D97-AF65-F5344CB8AC3E}">
        <p14:creationId xmlns:p14="http://schemas.microsoft.com/office/powerpoint/2010/main" val="2256435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20505" y="850087"/>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قيمتي مش بشكلي قيمتي مش بلبسي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قيمتي مش في بأهلي ولا بغناي او فقري</a:t>
            </a:r>
          </a:p>
          <a:p>
            <a:pPr algn="ctr" rtl="1">
              <a:lnSpc>
                <a:spcPct val="150000"/>
              </a:lnSpc>
            </a:pPr>
            <a:r>
              <a:rPr lang="ar-LB" sz="5400" b="1" i="0" dirty="0">
                <a:solidFill>
                  <a:srgbClr val="273582"/>
                </a:solidFill>
                <a:effectLst/>
                <a:latin typeface="Tahoma" panose="020B0604030504040204" pitchFamily="34" charset="0"/>
              </a:rPr>
              <a:t>قمتي بالهي اللي مات بدالي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غيرلي كل احوالي وخلاني ابن ليه</a:t>
            </a:r>
          </a:p>
        </p:txBody>
      </p:sp>
    </p:spTree>
    <p:extLst>
      <p:ext uri="{BB962C8B-B14F-4D97-AF65-F5344CB8AC3E}">
        <p14:creationId xmlns:p14="http://schemas.microsoft.com/office/powerpoint/2010/main" val="2120373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73937" y="704172"/>
            <a:ext cx="9844125"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انا مقبول بعيونه ومحبوب كتير كتير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ومهما كانت ظروفي رح ابقى واثق فيه</a:t>
            </a:r>
          </a:p>
          <a:p>
            <a:pPr algn="ctr" rtl="1">
              <a:lnSpc>
                <a:spcPct val="150000"/>
              </a:lnSpc>
            </a:pPr>
            <a:r>
              <a:rPr lang="ar-LB" sz="5400" b="1" i="0" dirty="0">
                <a:solidFill>
                  <a:srgbClr val="273582"/>
                </a:solidFill>
                <a:effectLst/>
                <a:latin typeface="Tahoma" panose="020B0604030504040204" pitchFamily="34" charset="0"/>
              </a:rPr>
              <a:t>(من يوم ما سكن قلبي غيرلي كل فكري</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ابن الملك سماني برنس يعني امير)٢ </a:t>
            </a:r>
          </a:p>
        </p:txBody>
      </p:sp>
    </p:spTree>
    <p:extLst>
      <p:ext uri="{BB962C8B-B14F-4D97-AF65-F5344CB8AC3E}">
        <p14:creationId xmlns:p14="http://schemas.microsoft.com/office/powerpoint/2010/main" val="7235322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11970" y="769517"/>
            <a:ext cx="9844125"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لو كل الناس رفضوني وبالسوء اتعاملت</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لازم ابقى متذكر انه الهي محب</a:t>
            </a:r>
          </a:p>
          <a:p>
            <a:pPr algn="ctr" rtl="1">
              <a:lnSpc>
                <a:spcPct val="150000"/>
              </a:lnSpc>
            </a:pPr>
            <a:r>
              <a:rPr lang="ar-LB" sz="5400" b="1" i="0" dirty="0">
                <a:solidFill>
                  <a:srgbClr val="273582"/>
                </a:solidFill>
                <a:effectLst/>
                <a:latin typeface="Tahoma" panose="020B0604030504040204" pitchFamily="34" charset="0"/>
              </a:rPr>
              <a:t>هو اللي خلقني ومن بطن ماما عارفني صورني وكتب اسمي برنس يعني امير</a:t>
            </a:r>
          </a:p>
        </p:txBody>
      </p:sp>
    </p:spTree>
    <p:extLst>
      <p:ext uri="{BB962C8B-B14F-4D97-AF65-F5344CB8AC3E}">
        <p14:creationId xmlns:p14="http://schemas.microsoft.com/office/powerpoint/2010/main" val="39976362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20505" y="850087"/>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قيمتي مش بشكلي قيمتي مش بلبسي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قيمتي مش في بأهلي ولا بغناي او فقري</a:t>
            </a:r>
          </a:p>
          <a:p>
            <a:pPr algn="ctr" rtl="1">
              <a:lnSpc>
                <a:spcPct val="150000"/>
              </a:lnSpc>
            </a:pPr>
            <a:r>
              <a:rPr lang="ar-LB" sz="5400" b="1" i="0" dirty="0">
                <a:solidFill>
                  <a:srgbClr val="273582"/>
                </a:solidFill>
                <a:effectLst/>
                <a:latin typeface="Tahoma" panose="020B0604030504040204" pitchFamily="34" charset="0"/>
              </a:rPr>
              <a:t>قمتي بالهي اللي مات بدالي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غيرلي كل احوالي وخلاني ابن ليه</a:t>
            </a:r>
          </a:p>
        </p:txBody>
      </p:sp>
    </p:spTree>
    <p:extLst>
      <p:ext uri="{BB962C8B-B14F-4D97-AF65-F5344CB8AC3E}">
        <p14:creationId xmlns:p14="http://schemas.microsoft.com/office/powerpoint/2010/main" val="22157646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73937" y="704172"/>
            <a:ext cx="9844125"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انا مقبول بعيونه ومحبوب كتير كتير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ومهما كانت ظروفي رح ابقى واثق فيه</a:t>
            </a:r>
          </a:p>
          <a:p>
            <a:pPr algn="ctr" rtl="1">
              <a:lnSpc>
                <a:spcPct val="150000"/>
              </a:lnSpc>
            </a:pPr>
            <a:r>
              <a:rPr lang="ar-LB" sz="5400" b="1" i="0" dirty="0">
                <a:solidFill>
                  <a:srgbClr val="273582"/>
                </a:solidFill>
                <a:effectLst/>
                <a:latin typeface="Tahoma" panose="020B0604030504040204" pitchFamily="34" charset="0"/>
              </a:rPr>
              <a:t>(من يوم ما سكن قلبي غيرلي كل فكري</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ابن الملك سماني برنس يعني امير)٢ </a:t>
            </a:r>
          </a:p>
        </p:txBody>
      </p:sp>
    </p:spTree>
    <p:extLst>
      <p:ext uri="{BB962C8B-B14F-4D97-AF65-F5344CB8AC3E}">
        <p14:creationId xmlns:p14="http://schemas.microsoft.com/office/powerpoint/2010/main" val="663365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12578" y="997958"/>
            <a:ext cx="5805370" cy="317009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6000" b="0" i="0" dirty="0">
                <a:solidFill>
                  <a:srgbClr val="7030A0"/>
                </a:solidFill>
                <a:effectLst/>
                <a:latin typeface="Tahoma" panose="020B0604030504040204" pitchFamily="34" charset="0"/>
              </a:rPr>
              <a:t>صممت أني أتبع يسوع </a:t>
            </a:r>
            <a:endParaRPr lang="ar-SA" sz="6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صمّمت أني أتبع يسوع">
            <a:hlinkClick r:id="" action="ppaction://media"/>
            <a:extLst>
              <a:ext uri="{FF2B5EF4-FFF2-40B4-BE49-F238E27FC236}">
                <a16:creationId xmlns:a16="http://schemas.microsoft.com/office/drawing/2014/main" id="{59DB781B-9A3B-4734-B58C-FA6F0FE02F2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24407" y="586873"/>
            <a:ext cx="731174" cy="731174"/>
          </a:xfrm>
          <a:prstGeom prst="rect">
            <a:avLst/>
          </a:prstGeom>
        </p:spPr>
      </p:pic>
    </p:spTree>
    <p:extLst>
      <p:ext uri="{BB962C8B-B14F-4D97-AF65-F5344CB8AC3E}">
        <p14:creationId xmlns:p14="http://schemas.microsoft.com/office/powerpoint/2010/main" val="31141847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5078313"/>
          </a:xfrm>
          <a:prstGeom prst="rect">
            <a:avLst/>
          </a:prstGeom>
        </p:spPr>
        <p:txBody>
          <a:bodyPr wrap="square">
            <a:spAutoFit/>
          </a:bodyPr>
          <a:lstStyle/>
          <a:p>
            <a:pPr algn="ctr" rtl="1"/>
            <a:r>
              <a:rPr lang="ar-LB" sz="5400" b="1" dirty="0">
                <a:solidFill>
                  <a:srgbClr val="273582"/>
                </a:solidFill>
                <a:effectLst/>
              </a:rPr>
              <a:t>(صممت اني اتبع يسوع)٣</a:t>
            </a:r>
          </a:p>
          <a:p>
            <a:pPr algn="ctr" rtl="1"/>
            <a:r>
              <a:rPr lang="ar-LB" sz="5400" b="1" dirty="0">
                <a:solidFill>
                  <a:srgbClr val="273582"/>
                </a:solidFill>
                <a:effectLst/>
              </a:rPr>
              <a:t>اتبع يسوع بلا رجوع</a:t>
            </a:r>
          </a:p>
          <a:p>
            <a:pPr algn="ctr" rtl="1"/>
            <a:br>
              <a:rPr lang="ar-LB" sz="5400" b="1" dirty="0">
                <a:solidFill>
                  <a:srgbClr val="273582"/>
                </a:solidFill>
                <a:effectLst/>
              </a:rPr>
            </a:br>
            <a:endParaRPr lang="ar-LB" sz="5400" b="1" dirty="0">
              <a:solidFill>
                <a:srgbClr val="273582"/>
              </a:solidFill>
              <a:effectLst/>
            </a:endParaRPr>
          </a:p>
          <a:p>
            <a:pPr algn="ctr" rtl="1"/>
            <a:r>
              <a:rPr lang="ar-LB" sz="5400" b="1" dirty="0">
                <a:solidFill>
                  <a:srgbClr val="273582"/>
                </a:solidFill>
                <a:effectLst/>
              </a:rPr>
              <a:t>(العالم خلفي يسوع امامي)٣ </a:t>
            </a:r>
          </a:p>
          <a:p>
            <a:pPr algn="ctr" rtl="1"/>
            <a:r>
              <a:rPr lang="ar-LB" sz="5400" b="1" dirty="0">
                <a:solidFill>
                  <a:srgbClr val="273582"/>
                </a:solidFill>
                <a:effectLst/>
              </a:rPr>
              <a:t>اتبع يسوع بلا رجوع</a:t>
            </a:r>
            <a:endParaRPr lang="ar-LB" sz="5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4837100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57440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4277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015932" y="533216"/>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4" name="Picture 3" descr="A picture containing text, toy, vector graphics, doll&#10;&#10;Description automatically generated">
            <a:extLst>
              <a:ext uri="{FF2B5EF4-FFF2-40B4-BE49-F238E27FC236}">
                <a16:creationId xmlns:a16="http://schemas.microsoft.com/office/drawing/2014/main" id="{455BA551-ED28-4DE3-9CDF-FE1A158FF0FA}"/>
              </a:ext>
            </a:extLst>
          </p:cNvPr>
          <p:cNvPicPr>
            <a:picLocks noChangeAspect="1"/>
          </p:cNvPicPr>
          <p:nvPr/>
        </p:nvPicPr>
        <p:blipFill>
          <a:blip r:embed="rId3"/>
          <a:stretch>
            <a:fillRect/>
          </a:stretch>
        </p:blipFill>
        <p:spPr>
          <a:xfrm>
            <a:off x="2700319" y="2406477"/>
            <a:ext cx="6643827" cy="3795287"/>
          </a:xfrm>
          <a:prstGeom prst="rect">
            <a:avLst/>
          </a:prstGeom>
        </p:spPr>
      </p:pic>
      <p:pic>
        <p:nvPicPr>
          <p:cNvPr id="2" name="Picture 1">
            <a:extLst>
              <a:ext uri="{FF2B5EF4-FFF2-40B4-BE49-F238E27FC236}">
                <a16:creationId xmlns:a16="http://schemas.microsoft.com/office/drawing/2014/main" id="{11B1ABD6-243B-0A88-3599-087CE8F4674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274163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5078313"/>
          </a:xfrm>
          <a:prstGeom prst="rect">
            <a:avLst/>
          </a:prstGeom>
        </p:spPr>
        <p:txBody>
          <a:bodyPr wrap="square">
            <a:spAutoFit/>
          </a:bodyPr>
          <a:lstStyle/>
          <a:p>
            <a:pPr algn="ctr" rtl="1"/>
            <a:r>
              <a:rPr lang="ar-LB" sz="5400" b="1" dirty="0">
                <a:solidFill>
                  <a:srgbClr val="273582"/>
                </a:solidFill>
                <a:effectLst/>
              </a:rPr>
              <a:t>(صممت اني اتبع يسوع)٣</a:t>
            </a:r>
          </a:p>
          <a:p>
            <a:pPr algn="ctr" rtl="1"/>
            <a:r>
              <a:rPr lang="ar-LB" sz="5400" b="1" dirty="0">
                <a:solidFill>
                  <a:srgbClr val="273582"/>
                </a:solidFill>
                <a:effectLst/>
              </a:rPr>
              <a:t>اتبع يسوع بلا رجوع</a:t>
            </a:r>
          </a:p>
          <a:p>
            <a:pPr algn="ctr" rtl="1"/>
            <a:br>
              <a:rPr lang="ar-LB" sz="5400" b="1" dirty="0">
                <a:solidFill>
                  <a:srgbClr val="273582"/>
                </a:solidFill>
                <a:effectLst/>
              </a:rPr>
            </a:br>
            <a:endParaRPr lang="ar-LB" sz="5400" b="1" dirty="0">
              <a:solidFill>
                <a:srgbClr val="273582"/>
              </a:solidFill>
              <a:effectLst/>
            </a:endParaRPr>
          </a:p>
          <a:p>
            <a:pPr algn="ctr" rtl="1"/>
            <a:r>
              <a:rPr lang="ar-LB" sz="5400" b="1" dirty="0">
                <a:solidFill>
                  <a:srgbClr val="273582"/>
                </a:solidFill>
                <a:effectLst/>
              </a:rPr>
              <a:t>(العالم خلفي يسوع امامي)٣ </a:t>
            </a:r>
          </a:p>
          <a:p>
            <a:pPr algn="ctr" rtl="1"/>
            <a:r>
              <a:rPr lang="ar-LB" sz="5400" b="1" dirty="0">
                <a:solidFill>
                  <a:srgbClr val="273582"/>
                </a:solidFill>
                <a:effectLst/>
              </a:rPr>
              <a:t>اتبع يسوع بلا رجوع</a:t>
            </a:r>
            <a:endParaRPr lang="ar-LB" sz="5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36863572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17762" y="1203829"/>
            <a:ext cx="5805370" cy="184665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000" b="1" dirty="0">
                <a:ln/>
                <a:solidFill>
                  <a:srgbClr val="00B050"/>
                </a:solidFill>
                <a:latin typeface="Tahoma" panose="020B0604030504040204" pitchFamily="34" charset="0"/>
                <a:ea typeface="Tahoma" panose="020B0604030504040204" pitchFamily="34" charset="0"/>
              </a:rPr>
              <a:t>ترنيمة:</a:t>
            </a:r>
          </a:p>
          <a:p>
            <a:pPr algn="ctr"/>
            <a:r>
              <a:rPr lang="ar-LB" sz="5400" b="0" i="0" dirty="0">
                <a:solidFill>
                  <a:srgbClr val="7030A0"/>
                </a:solidFill>
                <a:effectLst/>
                <a:latin typeface="Tahoma" panose="020B0604030504040204" pitchFamily="34" charset="0"/>
              </a:rPr>
              <a:t>زكّا رجال قصير </a:t>
            </a:r>
            <a:endParaRPr lang="en-US" sz="54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144580"/>
            <a:ext cx="0" cy="54231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Zaka">
            <a:hlinkClick r:id="" action="ppaction://media"/>
            <a:extLst>
              <a:ext uri="{FF2B5EF4-FFF2-40B4-BE49-F238E27FC236}">
                <a16:creationId xmlns:a16="http://schemas.microsoft.com/office/drawing/2014/main" id="{344349BF-3A70-4D29-BA86-4818BEA460B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14038" y="690098"/>
            <a:ext cx="686780" cy="686780"/>
          </a:xfrm>
          <a:prstGeom prst="rect">
            <a:avLst/>
          </a:prstGeom>
        </p:spPr>
      </p:pic>
    </p:spTree>
    <p:extLst>
      <p:ext uri="{BB962C8B-B14F-4D97-AF65-F5344CB8AC3E}">
        <p14:creationId xmlns:p14="http://schemas.microsoft.com/office/powerpoint/2010/main" val="3478269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744360"/>
            <a:ext cx="9159203" cy="4924361"/>
          </a:xfrm>
          <a:prstGeom prst="rect">
            <a:avLst/>
          </a:prstGeom>
        </p:spPr>
        <p:txBody>
          <a:bodyPr wrap="square">
            <a:spAutoFit/>
          </a:bodyPr>
          <a:lstStyle/>
          <a:p>
            <a:pPr algn="ctr" rtl="1">
              <a:lnSpc>
                <a:spcPct val="150000"/>
              </a:lnSpc>
            </a:pP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زكا كان رِجّال قصير</a:t>
            </a:r>
          </a:p>
          <a:p>
            <a:pPr algn="ctr" rtl="1">
              <a:lnSpc>
                <a:spcPct val="150000"/>
              </a:lnSpc>
            </a:pPr>
            <a:r>
              <a:rPr lang="ar-LB" sz="5400" b="1" i="0" dirty="0">
                <a:solidFill>
                  <a:srgbClr val="273582"/>
                </a:solidFill>
                <a:effectLst/>
                <a:latin typeface="Tahoma" panose="020B0604030504040204" pitchFamily="34" charset="0"/>
              </a:rPr>
              <a:t>كان حرامي كتير كتير</a:t>
            </a:r>
          </a:p>
          <a:p>
            <a:pPr algn="ctr" rtl="1">
              <a:lnSpc>
                <a:spcPct val="150000"/>
              </a:lnSpc>
            </a:pPr>
            <a:r>
              <a:rPr lang="ar-LB" sz="5400" b="1" i="0" dirty="0">
                <a:solidFill>
                  <a:srgbClr val="273582"/>
                </a:solidFill>
                <a:effectLst/>
                <a:latin typeface="Tahoma" panose="020B0604030504040204" pitchFamily="34" charset="0"/>
              </a:rPr>
              <a:t>آمن مرة مع يسوع</a:t>
            </a:r>
          </a:p>
          <a:p>
            <a:pPr algn="ctr" rtl="1">
              <a:lnSpc>
                <a:spcPct val="150000"/>
              </a:lnSpc>
            </a:pPr>
            <a:r>
              <a:rPr lang="ar-LB" sz="5400" b="1" i="0" dirty="0">
                <a:solidFill>
                  <a:srgbClr val="273582"/>
                </a:solidFill>
                <a:effectLst/>
                <a:latin typeface="Tahoma" panose="020B0604030504040204" pitchFamily="34" charset="0"/>
              </a:rPr>
              <a:t>بوقتا صار التغيير</a:t>
            </a: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٢</a:t>
            </a:r>
          </a:p>
        </p:txBody>
      </p:sp>
    </p:spTree>
    <p:extLst>
      <p:ext uri="{BB962C8B-B14F-4D97-AF65-F5344CB8AC3E}">
        <p14:creationId xmlns:p14="http://schemas.microsoft.com/office/powerpoint/2010/main" val="29567022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720679" y="1193384"/>
            <a:ext cx="9159203" cy="4076244"/>
          </a:xfrm>
          <a:prstGeom prst="rect">
            <a:avLst/>
          </a:prstGeom>
        </p:spPr>
        <p:txBody>
          <a:bodyPr wrap="square">
            <a:spAutoFit/>
          </a:bodyPr>
          <a:lstStyle/>
          <a:p>
            <a:pPr algn="ctr" rtl="1">
              <a:lnSpc>
                <a:spcPct val="150000"/>
              </a:lnSpc>
            </a:pPr>
            <a:r>
              <a:rPr lang="ar-LB" sz="6000" dirty="0">
                <a:solidFill>
                  <a:srgbClr val="273582"/>
                </a:solidFill>
                <a:effectLst/>
              </a:rPr>
              <a:t>(</a:t>
            </a:r>
            <a:r>
              <a:rPr lang="ar-LB" sz="6000" b="1" dirty="0">
                <a:solidFill>
                  <a:srgbClr val="273582"/>
                </a:solidFill>
                <a:effectLst/>
              </a:rPr>
              <a:t>كبار صغار وكل إنسان</a:t>
            </a:r>
          </a:p>
          <a:p>
            <a:pPr algn="ctr" rtl="1">
              <a:lnSpc>
                <a:spcPct val="150000"/>
              </a:lnSpc>
            </a:pPr>
            <a:r>
              <a:rPr lang="ar-LB" sz="6000" b="1" dirty="0">
                <a:solidFill>
                  <a:srgbClr val="273582"/>
                </a:solidFill>
                <a:effectLst/>
              </a:rPr>
              <a:t>يا كل العالم وين ما كان</a:t>
            </a:r>
          </a:p>
          <a:p>
            <a:pPr algn="ctr" rtl="1">
              <a:lnSpc>
                <a:spcPct val="150000"/>
              </a:lnSpc>
            </a:pPr>
            <a:r>
              <a:rPr lang="ar-LB" sz="6000" b="1" dirty="0">
                <a:solidFill>
                  <a:srgbClr val="273582"/>
                </a:solidFill>
                <a:effectLst/>
              </a:rPr>
              <a:t>قولوا يسوع يسوع يسوع هو الله</a:t>
            </a:r>
            <a:r>
              <a:rPr lang="ar-LB" sz="6000" dirty="0">
                <a:solidFill>
                  <a:srgbClr val="273582"/>
                </a:solidFill>
                <a:effectLst/>
              </a:rPr>
              <a:t>)</a:t>
            </a:r>
            <a:r>
              <a:rPr lang="ar-LB" sz="6000" b="1" dirty="0">
                <a:solidFill>
                  <a:srgbClr val="273582"/>
                </a:solidFill>
                <a:effectLst/>
              </a:rPr>
              <a:t>٢</a:t>
            </a:r>
          </a:p>
        </p:txBody>
      </p:sp>
    </p:spTree>
    <p:extLst>
      <p:ext uri="{BB962C8B-B14F-4D97-AF65-F5344CB8AC3E}">
        <p14:creationId xmlns:p14="http://schemas.microsoft.com/office/powerpoint/2010/main" val="18067742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720679" y="577425"/>
            <a:ext cx="9159203" cy="5461239"/>
          </a:xfrm>
          <a:prstGeom prst="rect">
            <a:avLst/>
          </a:prstGeom>
        </p:spPr>
        <p:txBody>
          <a:bodyPr wrap="square">
            <a:spAutoFit/>
          </a:bodyPr>
          <a:lstStyle/>
          <a:p>
            <a:pPr algn="ctr" rtl="1">
              <a:lnSpc>
                <a:spcPct val="150000"/>
              </a:lnSpc>
            </a:pPr>
            <a:r>
              <a:rPr lang="ar-LB" sz="6000" i="0" dirty="0">
                <a:solidFill>
                  <a:srgbClr val="273582"/>
                </a:solidFill>
                <a:effectLst/>
                <a:latin typeface="Tahoma" panose="020B0604030504040204" pitchFamily="34" charset="0"/>
              </a:rPr>
              <a:t>(</a:t>
            </a:r>
            <a:r>
              <a:rPr lang="ar-LB" sz="6000" b="1" i="0" dirty="0">
                <a:solidFill>
                  <a:srgbClr val="273582"/>
                </a:solidFill>
                <a:effectLst/>
                <a:latin typeface="Tahoma" panose="020B0604030504040204" pitchFamily="34" charset="0"/>
              </a:rPr>
              <a:t>يلا كلنا نزقف ونقول</a:t>
            </a:r>
          </a:p>
          <a:p>
            <a:pPr algn="ctr" rtl="1">
              <a:lnSpc>
                <a:spcPct val="150000"/>
              </a:lnSpc>
            </a:pPr>
            <a:r>
              <a:rPr lang="ar-LB" sz="6000" b="1" i="0" dirty="0">
                <a:solidFill>
                  <a:srgbClr val="273582"/>
                </a:solidFill>
                <a:effectLst/>
                <a:latin typeface="Tahoma" panose="020B0604030504040204" pitchFamily="34" charset="0"/>
              </a:rPr>
              <a:t>يلا كلنا نشكر على طول </a:t>
            </a:r>
          </a:p>
          <a:p>
            <a:pPr algn="ctr" rtl="1">
              <a:lnSpc>
                <a:spcPct val="150000"/>
              </a:lnSpc>
            </a:pPr>
            <a:r>
              <a:rPr lang="ar-LB" sz="6000" b="1" i="0" dirty="0">
                <a:solidFill>
                  <a:srgbClr val="273582"/>
                </a:solidFill>
                <a:effectLst/>
                <a:latin typeface="Tahoma" panose="020B0604030504040204" pitchFamily="34" charset="0"/>
              </a:rPr>
              <a:t>الله بغيّر كل الناس</a:t>
            </a:r>
          </a:p>
          <a:p>
            <a:pPr algn="ctr" rtl="1">
              <a:lnSpc>
                <a:spcPct val="150000"/>
              </a:lnSpc>
            </a:pPr>
            <a:r>
              <a:rPr lang="ar-LB" sz="6000" b="1" i="0" dirty="0">
                <a:solidFill>
                  <a:srgbClr val="273582"/>
                </a:solidFill>
                <a:effectLst/>
                <a:latin typeface="Tahoma" panose="020B0604030504040204" pitchFamily="34" charset="0"/>
              </a:rPr>
              <a:t>بس طلوب منو هلق قول</a:t>
            </a:r>
            <a:r>
              <a:rPr lang="ar-LB" sz="6000" i="0" dirty="0">
                <a:solidFill>
                  <a:srgbClr val="273582"/>
                </a:solidFill>
                <a:effectLst/>
                <a:latin typeface="Tahoma" panose="020B0604030504040204" pitchFamily="34" charset="0"/>
              </a:rPr>
              <a:t>)</a:t>
            </a:r>
            <a:r>
              <a:rPr lang="ar-LB" sz="6000" b="1" i="0" dirty="0">
                <a:solidFill>
                  <a:srgbClr val="273582"/>
                </a:solidFill>
                <a:effectLst/>
                <a:latin typeface="Tahoma" panose="020B0604030504040204" pitchFamily="34" charset="0"/>
              </a:rPr>
              <a:t>٢</a:t>
            </a:r>
          </a:p>
        </p:txBody>
      </p:sp>
    </p:spTree>
    <p:extLst>
      <p:ext uri="{BB962C8B-B14F-4D97-AF65-F5344CB8AC3E}">
        <p14:creationId xmlns:p14="http://schemas.microsoft.com/office/powerpoint/2010/main" val="14161050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720679" y="1193384"/>
            <a:ext cx="9159203" cy="4076244"/>
          </a:xfrm>
          <a:prstGeom prst="rect">
            <a:avLst/>
          </a:prstGeom>
        </p:spPr>
        <p:txBody>
          <a:bodyPr wrap="square">
            <a:spAutoFit/>
          </a:bodyPr>
          <a:lstStyle/>
          <a:p>
            <a:pPr algn="ctr" rtl="1">
              <a:lnSpc>
                <a:spcPct val="150000"/>
              </a:lnSpc>
            </a:pPr>
            <a:r>
              <a:rPr lang="ar-LB" sz="6000" dirty="0">
                <a:solidFill>
                  <a:srgbClr val="273582"/>
                </a:solidFill>
                <a:effectLst/>
              </a:rPr>
              <a:t>(</a:t>
            </a:r>
            <a:r>
              <a:rPr lang="ar-LB" sz="6000" b="1" dirty="0">
                <a:solidFill>
                  <a:srgbClr val="273582"/>
                </a:solidFill>
                <a:effectLst/>
              </a:rPr>
              <a:t>كبار صغار وكل إنسان</a:t>
            </a:r>
          </a:p>
          <a:p>
            <a:pPr algn="ctr" rtl="1">
              <a:lnSpc>
                <a:spcPct val="150000"/>
              </a:lnSpc>
            </a:pPr>
            <a:r>
              <a:rPr lang="ar-LB" sz="6000" b="1" dirty="0">
                <a:solidFill>
                  <a:srgbClr val="273582"/>
                </a:solidFill>
                <a:effectLst/>
              </a:rPr>
              <a:t>يا كل العالم وين ما كان</a:t>
            </a:r>
          </a:p>
          <a:p>
            <a:pPr algn="ctr" rtl="1">
              <a:lnSpc>
                <a:spcPct val="150000"/>
              </a:lnSpc>
            </a:pPr>
            <a:r>
              <a:rPr lang="ar-LB" sz="6000" b="1" dirty="0">
                <a:solidFill>
                  <a:srgbClr val="273582"/>
                </a:solidFill>
                <a:effectLst/>
              </a:rPr>
              <a:t>قولوا يسوع يسوع يسوع هو الله</a:t>
            </a:r>
            <a:r>
              <a:rPr lang="ar-LB" sz="6000" dirty="0">
                <a:solidFill>
                  <a:srgbClr val="273582"/>
                </a:solidFill>
                <a:effectLst/>
              </a:rPr>
              <a:t>)</a:t>
            </a:r>
            <a:r>
              <a:rPr lang="en-US" sz="6000" b="0" i="0" dirty="0">
                <a:solidFill>
                  <a:srgbClr val="000000"/>
                </a:solidFill>
                <a:effectLst/>
                <a:latin typeface="Tahoma" panose="020B0604030504040204" pitchFamily="34" charset="0"/>
              </a:rPr>
              <a:t> </a:t>
            </a:r>
            <a:r>
              <a:rPr lang="en-US" sz="6000" b="0" i="0" dirty="0">
                <a:solidFill>
                  <a:srgbClr val="273582"/>
                </a:solidFill>
                <a:effectLst/>
                <a:latin typeface="Arial" panose="020B0604020202020204" pitchFamily="34" charset="0"/>
                <a:cs typeface="Arial" panose="020B0604020202020204" pitchFamily="34" charset="0"/>
              </a:rPr>
              <a:t>٣</a:t>
            </a:r>
            <a:endParaRPr lang="ar-LB" sz="6000" b="1"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791224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643974" y="489010"/>
            <a:ext cx="7309195" cy="1107996"/>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6600" b="1" dirty="0">
                <a:solidFill>
                  <a:srgbClr val="00B050"/>
                </a:solidFill>
              </a:rPr>
              <a:t>لعبة: </a:t>
            </a:r>
            <a:r>
              <a:rPr lang="ar-LB" sz="6600" b="1" dirty="0">
                <a:solidFill>
                  <a:srgbClr val="7030A0"/>
                </a:solidFill>
              </a:rPr>
              <a:t>الوصول إلى الحلوى</a:t>
            </a:r>
            <a:endParaRPr lang="en-US" sz="6600" b="1" dirty="0">
              <a:ln/>
              <a:solidFill>
                <a:srgbClr val="7030A0"/>
              </a:solidFill>
              <a:latin typeface="Tahoma" panose="020B0604030504040204" pitchFamily="34" charset="0"/>
              <a:ea typeface="Tahoma" panose="020B0604030504040204" pitchFamily="34" charset="0"/>
              <a:cs typeface="Tahoma" panose="020B0604030504040204" pitchFamily="34" charset="0"/>
            </a:endParaRPr>
          </a:p>
        </p:txBody>
      </p:sp>
      <p:pic>
        <p:nvPicPr>
          <p:cNvPr id="3" name="Picture 2" descr="Shape&#10;&#10;Description automatically generated">
            <a:extLst>
              <a:ext uri="{FF2B5EF4-FFF2-40B4-BE49-F238E27FC236}">
                <a16:creationId xmlns:a16="http://schemas.microsoft.com/office/drawing/2014/main" id="{CEDEC459-3C57-47CC-9185-4C9364C9E939}"/>
              </a:ext>
            </a:extLst>
          </p:cNvPr>
          <p:cNvPicPr>
            <a:picLocks noChangeAspect="1"/>
          </p:cNvPicPr>
          <p:nvPr/>
        </p:nvPicPr>
        <p:blipFill>
          <a:blip r:embed="rId3"/>
          <a:stretch>
            <a:fillRect/>
          </a:stretch>
        </p:blipFill>
        <p:spPr>
          <a:xfrm>
            <a:off x="8338890" y="3453321"/>
            <a:ext cx="2371914" cy="2151271"/>
          </a:xfrm>
          <a:prstGeom prst="rect">
            <a:avLst/>
          </a:prstGeom>
        </p:spPr>
      </p:pic>
      <p:pic>
        <p:nvPicPr>
          <p:cNvPr id="9" name="Picture 8" descr="A group of dolls&#10;&#10;Description automatically generated with medium confidence">
            <a:extLst>
              <a:ext uri="{FF2B5EF4-FFF2-40B4-BE49-F238E27FC236}">
                <a16:creationId xmlns:a16="http://schemas.microsoft.com/office/drawing/2014/main" id="{1FC39FB0-0372-4A2C-BD9F-4CFF15FBDD70}"/>
              </a:ext>
            </a:extLst>
          </p:cNvPr>
          <p:cNvPicPr>
            <a:picLocks noChangeAspect="1"/>
          </p:cNvPicPr>
          <p:nvPr/>
        </p:nvPicPr>
        <p:blipFill>
          <a:blip r:embed="rId4"/>
          <a:stretch>
            <a:fillRect/>
          </a:stretch>
        </p:blipFill>
        <p:spPr>
          <a:xfrm>
            <a:off x="859401" y="2988196"/>
            <a:ext cx="5545923" cy="2981598"/>
          </a:xfrm>
          <a:prstGeom prst="rect">
            <a:avLst/>
          </a:prstGeom>
        </p:spPr>
      </p:pic>
      <p:sp>
        <p:nvSpPr>
          <p:cNvPr id="10" name="Arrow: Right 9">
            <a:extLst>
              <a:ext uri="{FF2B5EF4-FFF2-40B4-BE49-F238E27FC236}">
                <a16:creationId xmlns:a16="http://schemas.microsoft.com/office/drawing/2014/main" id="{DBB7EEF8-2CB2-4DEA-B781-BC625E89ABBE}"/>
              </a:ext>
            </a:extLst>
          </p:cNvPr>
          <p:cNvSpPr/>
          <p:nvPr/>
        </p:nvSpPr>
        <p:spPr>
          <a:xfrm>
            <a:off x="6666437" y="4269852"/>
            <a:ext cx="1072328" cy="418287"/>
          </a:xfrm>
          <a:prstGeom prst="rightArrow">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endParaRPr>
          </a:p>
        </p:txBody>
      </p:sp>
      <p:pic>
        <p:nvPicPr>
          <p:cNvPr id="2" name="Picture 1">
            <a:extLst>
              <a:ext uri="{FF2B5EF4-FFF2-40B4-BE49-F238E27FC236}">
                <a16:creationId xmlns:a16="http://schemas.microsoft.com/office/drawing/2014/main" id="{6C91671A-8093-2CF7-151D-1FC1B6DA109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96293" y="0"/>
            <a:ext cx="3395707" cy="2506031"/>
          </a:xfrm>
          <a:prstGeom prst="rect">
            <a:avLst/>
          </a:prstGeom>
        </p:spPr>
      </p:pic>
    </p:spTree>
    <p:extLst>
      <p:ext uri="{BB962C8B-B14F-4D97-AF65-F5344CB8AC3E}">
        <p14:creationId xmlns:p14="http://schemas.microsoft.com/office/powerpoint/2010/main" val="62945528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4677983" y="197398"/>
            <a:ext cx="2836033" cy="236988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pPr algn="ctr"/>
            <a:r>
              <a:rPr lang="ar-LB" sz="6000" b="0" i="0" dirty="0">
                <a:solidFill>
                  <a:srgbClr val="7030A0"/>
                </a:solidFill>
                <a:effectLst/>
                <a:latin typeface="Tahoma" panose="020B0604030504040204" pitchFamily="34" charset="0"/>
              </a:rPr>
              <a:t>زكا العشار</a:t>
            </a:r>
            <a:endParaRPr lang="en-US" sz="66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65128"/>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4277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person, child, standing, posing&#10;&#10;Description automatically generated">
            <a:extLst>
              <a:ext uri="{FF2B5EF4-FFF2-40B4-BE49-F238E27FC236}">
                <a16:creationId xmlns:a16="http://schemas.microsoft.com/office/drawing/2014/main" id="{234D1FEC-3B07-49EB-81EC-2A37404F12FC}"/>
              </a:ext>
            </a:extLst>
          </p:cNvPr>
          <p:cNvPicPr>
            <a:picLocks noChangeAspect="1"/>
          </p:cNvPicPr>
          <p:nvPr/>
        </p:nvPicPr>
        <p:blipFill>
          <a:blip r:embed="rId3"/>
          <a:stretch>
            <a:fillRect/>
          </a:stretch>
        </p:blipFill>
        <p:spPr>
          <a:xfrm>
            <a:off x="4394506" y="2292277"/>
            <a:ext cx="3739844" cy="4275499"/>
          </a:xfrm>
          <a:prstGeom prst="rect">
            <a:avLst/>
          </a:prstGeom>
        </p:spPr>
      </p:pic>
      <p:pic>
        <p:nvPicPr>
          <p:cNvPr id="2" name="Picture 1">
            <a:extLst>
              <a:ext uri="{FF2B5EF4-FFF2-40B4-BE49-F238E27FC236}">
                <a16:creationId xmlns:a16="http://schemas.microsoft.com/office/drawing/2014/main" id="{41AA3D80-BD6D-1A52-50A7-D589CA5C5A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descr="A picture containing text, vestment&#10;&#10;Description automatically generated">
            <a:extLst>
              <a:ext uri="{FF2B5EF4-FFF2-40B4-BE49-F238E27FC236}">
                <a16:creationId xmlns:a16="http://schemas.microsoft.com/office/drawing/2014/main" id="{AC816A81-E2AD-46D3-9F44-7D2BE80C3337}"/>
              </a:ext>
            </a:extLst>
          </p:cNvPr>
          <p:cNvPicPr>
            <a:picLocks noChangeAspect="1"/>
          </p:cNvPicPr>
          <p:nvPr/>
        </p:nvPicPr>
        <p:blipFill rotWithShape="1">
          <a:blip r:embed="rId3"/>
          <a:srcRect t="4058" b="15886"/>
          <a:stretch/>
        </p:blipFill>
        <p:spPr>
          <a:xfrm>
            <a:off x="20" y="1282"/>
            <a:ext cx="12191980" cy="6856718"/>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Picture 7" descr="Background pattern&#10;&#10;Description automatically generated">
            <a:extLst>
              <a:ext uri="{FF2B5EF4-FFF2-40B4-BE49-F238E27FC236}">
                <a16:creationId xmlns:a16="http://schemas.microsoft.com/office/drawing/2014/main" id="{891F3654-5CB7-46F6-96F0-9422DC19718D}"/>
              </a:ext>
            </a:extLst>
          </p:cNvPr>
          <p:cNvPicPr>
            <a:picLocks noChangeAspect="1"/>
          </p:cNvPicPr>
          <p:nvPr/>
        </p:nvPicPr>
        <p:blipFill>
          <a:blip r:embed="rId3"/>
          <a:stretch>
            <a:fillRect/>
          </a:stretch>
        </p:blipFill>
        <p:spPr>
          <a:xfrm>
            <a:off x="1524" y="0"/>
            <a:ext cx="12188952"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5197084" y="1838535"/>
            <a:ext cx="6698068" cy="4729242"/>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38545" y="1069951"/>
            <a:ext cx="5805370" cy="335476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6600" dirty="0">
                <a:solidFill>
                  <a:srgbClr val="7030A0"/>
                </a:solidFill>
              </a:rPr>
              <a:t>دعوا الأولاد</a:t>
            </a:r>
          </a:p>
          <a:p>
            <a:pPr algn="ctr"/>
            <a:r>
              <a:rPr lang="ar-LB" sz="6600" dirty="0">
                <a:solidFill>
                  <a:srgbClr val="7030A0"/>
                </a:solidFill>
              </a:rPr>
              <a:t>يأتون إلي </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دعوا الأولاد يأتون إلي">
            <a:hlinkClick r:id="" action="ppaction://media"/>
            <a:extLst>
              <a:ext uri="{FF2B5EF4-FFF2-40B4-BE49-F238E27FC236}">
                <a16:creationId xmlns:a16="http://schemas.microsoft.com/office/drawing/2014/main" id="{C9FF40EB-5884-45FA-9611-ECCBF63C133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81455" y="701675"/>
            <a:ext cx="609600" cy="609600"/>
          </a:xfrm>
          <a:prstGeom prst="rect">
            <a:avLst/>
          </a:prstGeom>
        </p:spPr>
      </p:pic>
    </p:spTree>
    <p:extLst>
      <p:ext uri="{BB962C8B-B14F-4D97-AF65-F5344CB8AC3E}">
        <p14:creationId xmlns:p14="http://schemas.microsoft.com/office/powerpoint/2010/main" val="10749770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1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9" name="Picture 8" descr="A picture containing text, book&#10;&#10;Description automatically generated">
            <a:extLst>
              <a:ext uri="{FF2B5EF4-FFF2-40B4-BE49-F238E27FC236}">
                <a16:creationId xmlns:a16="http://schemas.microsoft.com/office/drawing/2014/main" id="{CB4AAAC4-5EB2-48B3-AB29-0451C49E4237}"/>
              </a:ext>
            </a:extLst>
          </p:cNvPr>
          <p:cNvPicPr>
            <a:picLocks noChangeAspect="1"/>
          </p:cNvPicPr>
          <p:nvPr/>
        </p:nvPicPr>
        <p:blipFill>
          <a:blip r:embed="rId3"/>
          <a:stretch>
            <a:fillRect/>
          </a:stretch>
        </p:blipFill>
        <p:spPr>
          <a:xfrm>
            <a:off x="1" y="0"/>
            <a:ext cx="12188952" cy="6858000"/>
          </a:xfrm>
          <a:prstGeom prst="rect">
            <a:avLst/>
          </a:prstGeom>
        </p:spPr>
      </p:pic>
    </p:spTree>
    <p:extLst>
      <p:ext uri="{BB962C8B-B14F-4D97-AF65-F5344CB8AC3E}">
        <p14:creationId xmlns:p14="http://schemas.microsoft.com/office/powerpoint/2010/main" val="30937997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 name="Picture 5" descr="Diagram&#10;&#10;Description automatically generated">
            <a:extLst>
              <a:ext uri="{FF2B5EF4-FFF2-40B4-BE49-F238E27FC236}">
                <a16:creationId xmlns:a16="http://schemas.microsoft.com/office/drawing/2014/main" id="{461F1F47-0B1F-495A-8582-387163F510FE}"/>
              </a:ext>
            </a:extLst>
          </p:cNvPr>
          <p:cNvPicPr>
            <a:picLocks noChangeAspect="1"/>
          </p:cNvPicPr>
          <p:nvPr/>
        </p:nvPicPr>
        <p:blipFill rotWithShape="1">
          <a:blip r:embed="rId3"/>
          <a:srcRect t="19179" b="1331"/>
          <a:stretch/>
        </p:blipFill>
        <p:spPr>
          <a:xfrm>
            <a:off x="20" y="1282"/>
            <a:ext cx="12191980" cy="6856718"/>
          </a:xfrm>
          <a:prstGeom prst="rect">
            <a:avLst/>
          </a:prstGeom>
        </p:spPr>
      </p:pic>
    </p:spTree>
    <p:extLst>
      <p:ext uri="{BB962C8B-B14F-4D97-AF65-F5344CB8AC3E}">
        <p14:creationId xmlns:p14="http://schemas.microsoft.com/office/powerpoint/2010/main" val="4884469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081702" y="1353336"/>
            <a:ext cx="9453718" cy="406265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b="1" i="0" dirty="0">
                <a:solidFill>
                  <a:srgbClr val="7030A0"/>
                </a:solidFill>
                <a:effectLst/>
                <a:latin typeface="Helvetica Neue"/>
              </a:rPr>
              <a:t>الأَشْيَاءُ الْعَتِيقَةُ قَدْ مَضَتْ، هُوَذَا الْكُلُّ قَدْ صَارَ جَدِيدًا.</a:t>
            </a:r>
            <a:br>
              <a:rPr lang="ar-LB" sz="5400" dirty="0">
                <a:solidFill>
                  <a:srgbClr val="7030A0"/>
                </a:solidFill>
              </a:rPr>
            </a:br>
            <a:r>
              <a:rPr lang="ar-LB" sz="5400" b="0" i="0" dirty="0">
                <a:solidFill>
                  <a:srgbClr val="7030A0"/>
                </a:solidFill>
                <a:effectLst/>
                <a:latin typeface="Tahoma" panose="020B0604030504040204" pitchFamily="34" charset="0"/>
              </a:rPr>
              <a:t>٢ كورنثوس ٥ : ١٧</a:t>
            </a:r>
            <a:endParaRPr lang="en-US" sz="5400" b="0" i="0" dirty="0">
              <a:solidFill>
                <a:srgbClr val="7030A0"/>
              </a:solidFill>
              <a:effectLst/>
              <a:latin typeface="Tahoma" panose="020B0604030504040204" pitchFamily="34" charset="0"/>
            </a:endParaRPr>
          </a:p>
        </p:txBody>
      </p:sp>
      <p:pic>
        <p:nvPicPr>
          <p:cNvPr id="2" name="Picture 1">
            <a:extLst>
              <a:ext uri="{FF2B5EF4-FFF2-40B4-BE49-F238E27FC236}">
                <a16:creationId xmlns:a16="http://schemas.microsoft.com/office/drawing/2014/main" id="{7BBDEF27-7986-477C-260C-4FDA11110FF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11433" y="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FB5C1CCE-8FF3-4F77-A12F-B5A5CD913E66}"/>
              </a:ext>
            </a:extLst>
          </p:cNvPr>
          <p:cNvPicPr>
            <a:picLocks noChangeAspect="1"/>
          </p:cNvPicPr>
          <p:nvPr/>
        </p:nvPicPr>
        <p:blipFill>
          <a:blip r:embed="rId3"/>
          <a:stretch>
            <a:fillRect/>
          </a:stretch>
        </p:blipFill>
        <p:spPr>
          <a:xfrm>
            <a:off x="1694982" y="1083600"/>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766345" y="263866"/>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E9FA9D97-F6A8-07AB-F763-1BAA78E980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94436" y="0"/>
            <a:ext cx="3097563" cy="2286001"/>
          </a:xfrm>
          <a:prstGeom prst="rect">
            <a:avLst/>
          </a:prstGeom>
        </p:spPr>
      </p:pic>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10101"/>
            <a:ext cx="0" cy="228202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9617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0650" y="6551875"/>
            <a:ext cx="672630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53E242E-65E7-D54B-A929-F894479AEA6A}"/>
              </a:ext>
            </a:extLst>
          </p:cNvPr>
          <p:cNvSpPr/>
          <p:nvPr/>
        </p:nvSpPr>
        <p:spPr>
          <a:xfrm>
            <a:off x="1870995" y="389854"/>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أشغال يدويّة</a:t>
            </a:r>
          </a:p>
        </p:txBody>
      </p:sp>
      <p:pic>
        <p:nvPicPr>
          <p:cNvPr id="3" name="Picture 2">
            <a:extLst>
              <a:ext uri="{FF2B5EF4-FFF2-40B4-BE49-F238E27FC236}">
                <a16:creationId xmlns:a16="http://schemas.microsoft.com/office/drawing/2014/main" id="{DFAF52A1-55D0-44DD-B5BF-4205E9860294}"/>
              </a:ext>
            </a:extLst>
          </p:cNvPr>
          <p:cNvPicPr>
            <a:picLocks noChangeAspect="1"/>
          </p:cNvPicPr>
          <p:nvPr/>
        </p:nvPicPr>
        <p:blipFill>
          <a:blip r:embed="rId3"/>
          <a:stretch>
            <a:fillRect/>
          </a:stretch>
        </p:blipFill>
        <p:spPr>
          <a:xfrm>
            <a:off x="2278361" y="1813580"/>
            <a:ext cx="6854782" cy="4224086"/>
          </a:xfrm>
          <a:prstGeom prst="rect">
            <a:avLst/>
          </a:prstGeom>
        </p:spPr>
      </p:pic>
      <p:pic>
        <p:nvPicPr>
          <p:cNvPr id="2" name="Picture 1">
            <a:extLst>
              <a:ext uri="{FF2B5EF4-FFF2-40B4-BE49-F238E27FC236}">
                <a16:creationId xmlns:a16="http://schemas.microsoft.com/office/drawing/2014/main" id="{299F7827-925B-DFC5-B82D-DDD359EFB4F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40252" y="0"/>
            <a:ext cx="3151748" cy="2325990"/>
          </a:xfrm>
          <a:prstGeom prst="rect">
            <a:avLst/>
          </a:prstGeom>
        </p:spPr>
      </p:pic>
    </p:spTree>
    <p:extLst>
      <p:ext uri="{BB962C8B-B14F-4D97-AF65-F5344CB8AC3E}">
        <p14:creationId xmlns:p14="http://schemas.microsoft.com/office/powerpoint/2010/main" val="31439522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5D34E99-643B-A23E-19DA-D95043E8AE1D}"/>
              </a:ext>
            </a:extLst>
          </p:cNvPr>
          <p:cNvSpPr/>
          <p:nvPr/>
        </p:nvSpPr>
        <p:spPr>
          <a:xfrm>
            <a:off x="22792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450DC94C-C138-E0FA-A990-438085C13FC1}"/>
              </a:ext>
            </a:extLst>
          </p:cNvPr>
          <p:cNvSpPr/>
          <p:nvPr/>
        </p:nvSpPr>
        <p:spPr>
          <a:xfrm>
            <a:off x="13978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5EAD1F1C-8964-8EA1-AF59-4C62A1CEB555}"/>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601013E9-0105-E03A-3E6B-F34BD0058DED}"/>
              </a:ext>
            </a:extLst>
          </p:cNvPr>
          <p:cNvCxnSpPr>
            <a:cxnSpLocks/>
          </p:cNvCxnSpPr>
          <p:nvPr/>
        </p:nvCxnSpPr>
        <p:spPr>
          <a:xfrm>
            <a:off x="461176"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03121AE-1A1C-5CA4-38B4-3E43E4743755}"/>
              </a:ext>
            </a:extLst>
          </p:cNvPr>
          <p:cNvCxnSpPr>
            <a:cxnSpLocks/>
          </p:cNvCxnSpPr>
          <p:nvPr/>
        </p:nvCxnSpPr>
        <p:spPr>
          <a:xfrm flipH="1" flipV="1">
            <a:off x="453226" y="6551875"/>
            <a:ext cx="11457828" cy="3580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2CA9924-EC86-FB19-BB25-EF12483ED59F}"/>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B34B3C23-ACBB-18DA-5EF1-251A13B7743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4287" y="1797841"/>
            <a:ext cx="10923425" cy="2688044"/>
          </a:xfrm>
          <a:prstGeom prst="rect">
            <a:avLst/>
          </a:prstGeom>
        </p:spPr>
        <p:txBody>
          <a:bodyPr wrap="square">
            <a:spAutoFit/>
          </a:bodyPr>
          <a:lstStyle/>
          <a:p>
            <a:pPr algn="ctr" rtl="1">
              <a:lnSpc>
                <a:spcPct val="150000"/>
              </a:lnSpc>
            </a:pPr>
            <a:r>
              <a:rPr lang="en-US" sz="6000" i="0" dirty="0">
                <a:solidFill>
                  <a:srgbClr val="273582"/>
                </a:solidFill>
                <a:effectLst/>
                <a:latin typeface="Tahoma" panose="020B0604030504040204" pitchFamily="34" charset="0"/>
              </a:rPr>
              <a:t>)</a:t>
            </a:r>
            <a:r>
              <a:rPr lang="ar-LB" sz="6000" b="1" i="0" dirty="0">
                <a:solidFill>
                  <a:srgbClr val="273582"/>
                </a:solidFill>
                <a:effectLst/>
                <a:latin typeface="Tahoma" panose="020B0604030504040204" pitchFamily="34" charset="0"/>
              </a:rPr>
              <a:t>دعوا الأولاد يأتون إلي عندي لهم بركات</a:t>
            </a:r>
          </a:p>
          <a:p>
            <a:pPr algn="ctr" rtl="1">
              <a:lnSpc>
                <a:spcPct val="150000"/>
              </a:lnSpc>
            </a:pPr>
            <a:r>
              <a:rPr lang="ar-LB" sz="6000" b="1" i="0" dirty="0">
                <a:solidFill>
                  <a:srgbClr val="273582"/>
                </a:solidFill>
                <a:effectLst/>
                <a:latin typeface="Tahoma" panose="020B0604030504040204" pitchFamily="34" charset="0"/>
              </a:rPr>
              <a:t>لأن لمثل هؤلاء ملكوت السموات</a:t>
            </a:r>
            <a:r>
              <a:rPr lang="en-US" sz="6000" i="0" dirty="0">
                <a:solidFill>
                  <a:srgbClr val="273582"/>
                </a:solidFill>
                <a:effectLst/>
                <a:latin typeface="Tahoma" panose="020B0604030504040204" pitchFamily="34" charset="0"/>
              </a:rPr>
              <a:t>(</a:t>
            </a:r>
            <a:r>
              <a:rPr lang="en-US" sz="6000" b="1" i="0" dirty="0">
                <a:solidFill>
                  <a:srgbClr val="273582"/>
                </a:solidFill>
                <a:effectLst/>
                <a:latin typeface="Arial" panose="020B0604020202020204" pitchFamily="34" charset="0"/>
                <a:cs typeface="Arial" panose="020B0604020202020204" pitchFamily="34" charset="0"/>
              </a:rPr>
              <a:t>٢</a:t>
            </a:r>
            <a:endParaRPr lang="ar-LB" sz="60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399003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80945" y="1808926"/>
            <a:ext cx="11204487" cy="2431371"/>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رب المجد قال.. رب المجد قال قال إيه؟</a:t>
            </a:r>
            <a:r>
              <a:rPr lang="en-US" sz="5400"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٢</a:t>
            </a:r>
          </a:p>
          <a:p>
            <a:pPr algn="ctr" rtl="1">
              <a:lnSpc>
                <a:spcPct val="150000"/>
              </a:lnSpc>
            </a:pP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ي س و ع بيحب الاولاد</a:t>
            </a: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٢</a:t>
            </a:r>
          </a:p>
        </p:txBody>
      </p:sp>
    </p:spTree>
    <p:extLst>
      <p:ext uri="{BB962C8B-B14F-4D97-AF65-F5344CB8AC3E}">
        <p14:creationId xmlns:p14="http://schemas.microsoft.com/office/powerpoint/2010/main" val="912229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8384" y="1666146"/>
            <a:ext cx="10915231" cy="2688044"/>
          </a:xfrm>
          <a:prstGeom prst="rect">
            <a:avLst/>
          </a:prstGeom>
        </p:spPr>
        <p:txBody>
          <a:bodyPr wrap="square">
            <a:spAutoFit/>
          </a:bodyPr>
          <a:lstStyle/>
          <a:p>
            <a:pPr algn="ctr" rtl="1">
              <a:lnSpc>
                <a:spcPct val="150000"/>
              </a:lnSpc>
            </a:pPr>
            <a:r>
              <a:rPr lang="en-US" sz="6000" dirty="0">
                <a:solidFill>
                  <a:srgbClr val="273582"/>
                </a:solidFill>
                <a:latin typeface="Tahoma" panose="020B0604030504040204" pitchFamily="34" charset="0"/>
              </a:rPr>
              <a:t>)</a:t>
            </a:r>
            <a:r>
              <a:rPr lang="ar-LB" sz="6000" b="1" i="0" dirty="0">
                <a:solidFill>
                  <a:srgbClr val="273582"/>
                </a:solidFill>
                <a:effectLst/>
                <a:latin typeface="Tahoma" panose="020B0604030504040204" pitchFamily="34" charset="0"/>
              </a:rPr>
              <a:t>وإحنا كمان بنحبّه لأنه فدانا على الصليب</a:t>
            </a:r>
          </a:p>
          <a:p>
            <a:pPr algn="ctr" rtl="1">
              <a:lnSpc>
                <a:spcPct val="150000"/>
              </a:lnSpc>
            </a:pPr>
            <a:r>
              <a:rPr lang="ar-LB" sz="6000" b="1" i="0" dirty="0">
                <a:solidFill>
                  <a:srgbClr val="273582"/>
                </a:solidFill>
                <a:effectLst/>
                <a:latin typeface="Tahoma" panose="020B0604030504040204" pitchFamily="34" charset="0"/>
              </a:rPr>
              <a:t>وسفك دمه الطاهر عنا وهو أغلى حبيب</a:t>
            </a:r>
            <a:r>
              <a:rPr lang="en-US" sz="6000" i="0" dirty="0">
                <a:solidFill>
                  <a:srgbClr val="273582"/>
                </a:solidFill>
                <a:effectLst/>
                <a:latin typeface="Tahoma" panose="020B0604030504040204" pitchFamily="34" charset="0"/>
              </a:rPr>
              <a:t>(</a:t>
            </a:r>
            <a:r>
              <a:rPr lang="en-US" sz="6000" b="1" i="0" dirty="0">
                <a:solidFill>
                  <a:srgbClr val="273582"/>
                </a:solidFill>
                <a:effectLst/>
                <a:latin typeface="Arial" panose="020B0604020202020204" pitchFamily="34" charset="0"/>
                <a:cs typeface="Arial" panose="020B0604020202020204" pitchFamily="34" charset="0"/>
              </a:rPr>
              <a:t>٢</a:t>
            </a:r>
            <a:endParaRPr lang="ar-LB" sz="6000" b="1" i="0" dirty="0">
              <a:solidFill>
                <a:srgbClr val="273582"/>
              </a:solidFill>
              <a:effectLst/>
              <a:latin typeface="Tahoma" panose="020B0604030504040204" pitchFamily="34" charset="0"/>
            </a:endParaRPr>
          </a:p>
        </p:txBody>
      </p:sp>
    </p:spTree>
    <p:extLst>
      <p:ext uri="{BB962C8B-B14F-4D97-AF65-F5344CB8AC3E}">
        <p14:creationId xmlns:p14="http://schemas.microsoft.com/office/powerpoint/2010/main" val="4316632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280945" y="1808926"/>
            <a:ext cx="11204487" cy="2431371"/>
          </a:xfrm>
          <a:prstGeom prst="rect">
            <a:avLst/>
          </a:prstGeom>
        </p:spPr>
        <p:txBody>
          <a:bodyPr wrap="square">
            <a:spAutoFit/>
          </a:bodyPr>
          <a:lstStyle/>
          <a:p>
            <a:pPr algn="ctr" rtl="1">
              <a:lnSpc>
                <a:spcPct val="150000"/>
              </a:lnSpc>
            </a:pPr>
            <a:r>
              <a:rPr lang="en-US"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رب المجد قال.. رب المجد قال قال إيه؟</a:t>
            </a:r>
            <a:r>
              <a:rPr lang="en-US" sz="5400" dirty="0">
                <a:solidFill>
                  <a:srgbClr val="273582"/>
                </a:solidFill>
                <a:latin typeface="Tahoma" panose="020B0604030504040204" pitchFamily="34" charset="0"/>
              </a:rPr>
              <a:t>(</a:t>
            </a:r>
            <a:r>
              <a:rPr lang="ar-LB" sz="5400" b="1" i="0" dirty="0">
                <a:solidFill>
                  <a:srgbClr val="273582"/>
                </a:solidFill>
                <a:effectLst/>
                <a:latin typeface="Tahoma" panose="020B0604030504040204" pitchFamily="34" charset="0"/>
              </a:rPr>
              <a:t>٢</a:t>
            </a:r>
          </a:p>
          <a:p>
            <a:pPr algn="ctr" rtl="1">
              <a:lnSpc>
                <a:spcPct val="150000"/>
              </a:lnSpc>
            </a:pPr>
            <a:r>
              <a:rPr lang="ar-LB" sz="5400" i="0" dirty="0">
                <a:solidFill>
                  <a:srgbClr val="273582"/>
                </a:solidFill>
                <a:effectLst/>
                <a:latin typeface="Tahoma" panose="020B0604030504040204" pitchFamily="34" charset="0"/>
              </a:rPr>
              <a:t>(</a:t>
            </a:r>
            <a:r>
              <a:rPr lang="ar-LB" sz="5400" b="1" i="0" dirty="0">
                <a:solidFill>
                  <a:srgbClr val="273582"/>
                </a:solidFill>
                <a:effectLst/>
                <a:latin typeface="Tahoma" panose="020B0604030504040204" pitchFamily="34" charset="0"/>
              </a:rPr>
              <a:t>ي س و ع بيحب الاولاد</a:t>
            </a:r>
            <a:r>
              <a:rPr lang="ar-LB" sz="5400" i="0" dirty="0">
                <a:solidFill>
                  <a:srgbClr val="273582"/>
                </a:solidFill>
                <a:effectLst/>
                <a:latin typeface="Tahoma" panose="020B0604030504040204" pitchFamily="34" charset="0"/>
              </a:rPr>
              <a:t>)</a:t>
            </a:r>
            <a:r>
              <a:rPr lang="en-US" sz="5400" b="1" i="0" dirty="0">
                <a:solidFill>
                  <a:srgbClr val="273582"/>
                </a:solidFill>
                <a:effectLst/>
                <a:latin typeface="Tahoma" panose="020B0604030504040204" pitchFamily="34" charset="0"/>
              </a:rPr>
              <a:t> </a:t>
            </a:r>
            <a:r>
              <a:rPr lang="en-US" sz="5400" b="1" i="0" dirty="0">
                <a:solidFill>
                  <a:srgbClr val="273582"/>
                </a:solidFill>
                <a:effectLst/>
                <a:latin typeface="Arial" panose="020B0604020202020204" pitchFamily="34" charset="0"/>
                <a:cs typeface="Arial" panose="020B0604020202020204" pitchFamily="34" charset="0"/>
              </a:rPr>
              <a:t>٦</a:t>
            </a:r>
            <a:endParaRPr lang="ar-LB" sz="5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1494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14938" y="796123"/>
            <a:ext cx="5805370" cy="221599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ترنيمة:</a:t>
            </a:r>
          </a:p>
          <a:p>
            <a:pPr algn="ctr"/>
            <a:r>
              <a:rPr lang="ar-LB" sz="6600" dirty="0">
                <a:solidFill>
                  <a:srgbClr val="7030A0"/>
                </a:solidFill>
              </a:rPr>
              <a:t>برنس يعني أمير</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Prince ya3ne amir">
            <a:hlinkClick r:id="" action="ppaction://media"/>
            <a:extLst>
              <a:ext uri="{FF2B5EF4-FFF2-40B4-BE49-F238E27FC236}">
                <a16:creationId xmlns:a16="http://schemas.microsoft.com/office/drawing/2014/main" id="{84C0574D-E58C-4B50-89ED-BBC34849ED4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07674" y="687280"/>
            <a:ext cx="718929" cy="718929"/>
          </a:xfrm>
          <a:prstGeom prst="rect">
            <a:avLst/>
          </a:prstGeom>
        </p:spPr>
      </p:pic>
    </p:spTree>
    <p:extLst>
      <p:ext uri="{BB962C8B-B14F-4D97-AF65-F5344CB8AC3E}">
        <p14:creationId xmlns:p14="http://schemas.microsoft.com/office/powerpoint/2010/main" val="42716840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712335" y="966819"/>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لو ساكن بخيمة او ساكن بقصر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راكب سيارة فخمة او اي باص للنقل</a:t>
            </a:r>
          </a:p>
          <a:p>
            <a:pPr algn="ctr" rtl="1">
              <a:lnSpc>
                <a:spcPct val="150000"/>
              </a:lnSpc>
            </a:pPr>
            <a:r>
              <a:rPr lang="ar-LB" sz="5400" b="1" i="0" dirty="0">
                <a:solidFill>
                  <a:srgbClr val="273582"/>
                </a:solidFill>
                <a:effectLst/>
                <a:latin typeface="Tahoma" panose="020B0604030504040204" pitchFamily="34" charset="0"/>
              </a:rPr>
              <a:t>لو بلعب بالنادي او بالحارة مع اصحابي كلنا عنده واحد ما حد احسن من التاني</a:t>
            </a:r>
          </a:p>
        </p:txBody>
      </p:sp>
    </p:spTree>
    <p:extLst>
      <p:ext uri="{BB962C8B-B14F-4D97-AF65-F5344CB8AC3E}">
        <p14:creationId xmlns:p14="http://schemas.microsoft.com/office/powerpoint/2010/main" val="39207294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2463</TotalTime>
  <Words>1872</Words>
  <Application>Microsoft Macintosh PowerPoint</Application>
  <PresentationFormat>Widescreen</PresentationFormat>
  <Paragraphs>227</Paragraphs>
  <Slides>35</Slides>
  <Notes>15</Notes>
  <HiddenSlides>0</HiddenSlides>
  <MMClips>4</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35</vt:i4>
      </vt:variant>
    </vt:vector>
  </HeadingPairs>
  <TitlesOfParts>
    <vt:vector size="41" baseType="lpstr">
      <vt:lpstr>Arial</vt:lpstr>
      <vt:lpstr>Calibri</vt:lpstr>
      <vt:lpstr>Calibri Light</vt:lpstr>
      <vt:lpstr>Helvetica Neue</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510</cp:revision>
  <dcterms:created xsi:type="dcterms:W3CDTF">2020-02-20T11:27:55Z</dcterms:created>
  <dcterms:modified xsi:type="dcterms:W3CDTF">2022-07-22T08:06:35Z</dcterms:modified>
</cp:coreProperties>
</file>